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58" r:id="rId3"/>
    <p:sldId id="259" r:id="rId4"/>
    <p:sldId id="261" r:id="rId5"/>
    <p:sldId id="267" r:id="rId6"/>
    <p:sldId id="266" r:id="rId7"/>
    <p:sldId id="268" r:id="rId8"/>
    <p:sldId id="265"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C4C19FC-C210-4834-BAD2-C849145251CC}" type="datetimeFigureOut">
              <a:rPr lang="en-ZA" smtClean="0"/>
              <a:t>14/05/2022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97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243238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049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375327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956213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1734521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886936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1358930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dirty="0"/>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30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dirty="0"/>
          </a:p>
        </p:txBody>
      </p:sp>
    </p:spTree>
    <p:extLst>
      <p:ext uri="{BB962C8B-B14F-4D97-AF65-F5344CB8AC3E}">
        <p14:creationId xmlns:p14="http://schemas.microsoft.com/office/powerpoint/2010/main" val="4034842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C19FC-C210-4834-BAD2-C849145251CC}" type="datetimeFigureOut">
              <a:rPr lang="en-ZA" smtClean="0"/>
              <a:t>14/05/2022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dirty="0"/>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639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C4C19FC-C210-4834-BAD2-C849145251CC}" type="datetimeFigureOut">
              <a:rPr lang="en-ZA" smtClean="0"/>
              <a:t>14/05/2022</a:t>
            </a:fld>
            <a:endParaRPr lang="en-ZA"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ZA" dirty="0"/>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0A7991B-C9D0-42AC-ADF3-6C1FB6580BD8}" type="slidenum">
              <a:rPr lang="en-ZA" smtClean="0"/>
              <a:t>‹#›</a:t>
            </a:fld>
            <a:endParaRPr lang="en-ZA" dirty="0"/>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90212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ZA" dirty="0" smtClean="0"/>
              <a:t>Our Mission</a:t>
            </a:r>
            <a:endParaRPr lang="en-ZA" dirty="0"/>
          </a:p>
        </p:txBody>
      </p:sp>
      <p:sp>
        <p:nvSpPr>
          <p:cNvPr id="3" name="Content Placeholder 2"/>
          <p:cNvSpPr>
            <a:spLocks noGrp="1"/>
          </p:cNvSpPr>
          <p:nvPr>
            <p:ph idx="1"/>
          </p:nvPr>
        </p:nvSpPr>
        <p:spPr>
          <a:xfrm>
            <a:off x="395536" y="1628800"/>
            <a:ext cx="8208912" cy="4114800"/>
          </a:xfrm>
        </p:spPr>
        <p:txBody>
          <a:bodyPr/>
          <a:lstStyle/>
          <a:p>
            <a:pPr marL="0" indent="0" algn="ctr">
              <a:buNone/>
            </a:pPr>
            <a:endParaRPr lang="en-ZA" dirty="0" smtClean="0"/>
          </a:p>
          <a:p>
            <a:pPr marL="0" indent="0" algn="ctr">
              <a:buNone/>
            </a:pPr>
            <a:endParaRPr lang="en-ZA" dirty="0"/>
          </a:p>
          <a:p>
            <a:pPr marL="0" indent="0" algn="ctr">
              <a:buNone/>
            </a:pPr>
            <a:r>
              <a:rPr lang="en-ZA" sz="3600" dirty="0" smtClean="0"/>
              <a:t>To </a:t>
            </a:r>
            <a:r>
              <a:rPr lang="en-ZA" sz="3600" dirty="0"/>
              <a:t>grow the sport of aquatics in the UGU District and to support, promote and develop aquatics at a School, Community and Club level. </a:t>
            </a:r>
          </a:p>
        </p:txBody>
      </p:sp>
      <p:pic>
        <p:nvPicPr>
          <p:cNvPr id="4" name="Picture 3"/>
          <p:cNvPicPr>
            <a:picLocks noChangeAspect="1"/>
          </p:cNvPicPr>
          <p:nvPr/>
        </p:nvPicPr>
        <p:blipFill>
          <a:blip r:embed="rId2"/>
          <a:stretch>
            <a:fillRect/>
          </a:stretch>
        </p:blipFill>
        <p:spPr>
          <a:xfrm>
            <a:off x="7229022" y="5589240"/>
            <a:ext cx="1658256" cy="1066892"/>
          </a:xfrm>
          <a:prstGeom prst="rect">
            <a:avLst/>
          </a:prstGeom>
        </p:spPr>
      </p:pic>
    </p:spTree>
    <p:extLst>
      <p:ext uri="{BB962C8B-B14F-4D97-AF65-F5344CB8AC3E}">
        <p14:creationId xmlns:p14="http://schemas.microsoft.com/office/powerpoint/2010/main" val="1433312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604" y="1052736"/>
            <a:ext cx="7887843" cy="782960"/>
          </a:xfrm>
        </p:spPr>
        <p:txBody>
          <a:bodyPr>
            <a:normAutofit fontScale="90000"/>
          </a:bodyPr>
          <a:lstStyle/>
          <a:p>
            <a:pPr algn="l"/>
            <a:r>
              <a:rPr lang="en-ZA" dirty="0" smtClean="0"/>
              <a:t>UGU District :</a:t>
            </a:r>
            <a:br>
              <a:rPr lang="en-ZA" dirty="0" smtClean="0"/>
            </a:br>
            <a:r>
              <a:rPr lang="en-ZA" dirty="0" smtClean="0"/>
              <a:t>Overall Aim</a:t>
            </a:r>
            <a:r>
              <a:rPr lang="en-ZA" dirty="0"/>
              <a:t/>
            </a:r>
            <a:br>
              <a:rPr lang="en-ZA" dirty="0"/>
            </a:br>
            <a:endParaRPr lang="en-ZA" dirty="0"/>
          </a:p>
        </p:txBody>
      </p:sp>
      <p:sp>
        <p:nvSpPr>
          <p:cNvPr id="3" name="Content Placeholder 2"/>
          <p:cNvSpPr>
            <a:spLocks noGrp="1"/>
          </p:cNvSpPr>
          <p:nvPr>
            <p:ph idx="1"/>
          </p:nvPr>
        </p:nvSpPr>
        <p:spPr>
          <a:xfrm>
            <a:off x="1043607" y="1935765"/>
            <a:ext cx="7560840" cy="4114800"/>
          </a:xfrm>
        </p:spPr>
        <p:txBody>
          <a:bodyPr>
            <a:normAutofit/>
          </a:bodyPr>
          <a:lstStyle/>
          <a:p>
            <a:pPr marL="0" indent="0">
              <a:buNone/>
            </a:pPr>
            <a:endParaRPr lang="en-ZA" sz="2400" dirty="0"/>
          </a:p>
          <a:p>
            <a:pPr marL="0" indent="0" algn="ctr">
              <a:buNone/>
            </a:pPr>
            <a:r>
              <a:rPr lang="en-ZA" sz="2800" dirty="0" smtClean="0"/>
              <a:t>To ensure that we drive/promote swimming/teaching and training in our district from Learn to Swim Programmes and to grow and develop our talent to, so that they exceed performance on a National and International platform/s. </a:t>
            </a:r>
            <a:endParaRPr lang="en-ZA" sz="2800" dirty="0"/>
          </a:p>
          <a:p>
            <a:pPr marL="0" indent="0" algn="ctr">
              <a:buNone/>
            </a:pPr>
            <a:endParaRPr lang="en-ZA" sz="2800" dirty="0"/>
          </a:p>
        </p:txBody>
      </p:sp>
    </p:spTree>
    <p:extLst>
      <p:ext uri="{BB962C8B-B14F-4D97-AF65-F5344CB8AC3E}">
        <p14:creationId xmlns:p14="http://schemas.microsoft.com/office/powerpoint/2010/main" val="2785978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3272" y="1340768"/>
            <a:ext cx="8035191" cy="5121696"/>
          </a:xfrm>
        </p:spPr>
        <p:txBody>
          <a:bodyPr>
            <a:normAutofit fontScale="92500"/>
          </a:bodyPr>
          <a:lstStyle/>
          <a:p>
            <a:pPr>
              <a:buFont typeface="Wingdings" panose="05000000000000000000" pitchFamily="2" charset="2"/>
              <a:buChar char="q"/>
            </a:pPr>
            <a:r>
              <a:rPr lang="en-ZA" sz="2400" dirty="0"/>
              <a:t>Grow and develop swimming  discipline in the UGU District by developing and supporting the schools Aquatics </a:t>
            </a:r>
            <a:r>
              <a:rPr lang="en-ZA" sz="2400" dirty="0" smtClean="0"/>
              <a:t>programmes.</a:t>
            </a:r>
            <a:br>
              <a:rPr lang="en-ZA" sz="2400" dirty="0" smtClean="0"/>
            </a:br>
            <a:endParaRPr lang="en-ZA" sz="2400" dirty="0" smtClean="0"/>
          </a:p>
          <a:p>
            <a:pPr>
              <a:buFont typeface="Wingdings" panose="05000000000000000000" pitchFamily="2" charset="2"/>
              <a:buChar char="q"/>
            </a:pPr>
            <a:r>
              <a:rPr lang="en-ZA" sz="2400" dirty="0" smtClean="0"/>
              <a:t> </a:t>
            </a:r>
            <a:r>
              <a:rPr lang="en-ZA" sz="2400" dirty="0"/>
              <a:t>Drive growth and development of our registered Club swimmers</a:t>
            </a:r>
            <a:r>
              <a:rPr lang="en-ZA" sz="2400" dirty="0" smtClean="0"/>
              <a:t>.</a:t>
            </a:r>
            <a:br>
              <a:rPr lang="en-ZA" sz="2400" dirty="0" smtClean="0"/>
            </a:br>
            <a:endParaRPr lang="en-ZA" sz="2400" dirty="0" smtClean="0"/>
          </a:p>
          <a:p>
            <a:pPr>
              <a:buFont typeface="Wingdings" panose="05000000000000000000" pitchFamily="2" charset="2"/>
              <a:buChar char="q"/>
            </a:pPr>
            <a:r>
              <a:rPr lang="en-ZA" sz="2400" dirty="0"/>
              <a:t>Establish community based programmes, so that communities can be introduced to the discipline of swimming/aquatics</a:t>
            </a:r>
            <a:r>
              <a:rPr lang="en-ZA" sz="2400" dirty="0" smtClean="0"/>
              <a:t>.</a:t>
            </a:r>
            <a:br>
              <a:rPr lang="en-ZA" sz="2400" dirty="0" smtClean="0"/>
            </a:br>
            <a:endParaRPr lang="en-ZA" sz="2400" dirty="0" smtClean="0"/>
          </a:p>
          <a:p>
            <a:pPr>
              <a:buFont typeface="Wingdings" panose="05000000000000000000" pitchFamily="2" charset="2"/>
              <a:buChar char="q"/>
            </a:pPr>
            <a:r>
              <a:rPr lang="en-ZA" sz="2400" dirty="0"/>
              <a:t>Continuously encourage and create opportunities for the growth and development LTS Coaches/Club coaches. </a:t>
            </a:r>
            <a:r>
              <a:rPr lang="en-ZA" sz="2400" dirty="0" smtClean="0"/>
              <a:t/>
            </a:r>
            <a:br>
              <a:rPr lang="en-ZA" sz="2400" dirty="0" smtClean="0"/>
            </a:br>
            <a:endParaRPr lang="en-ZA" sz="2400" dirty="0" smtClean="0"/>
          </a:p>
          <a:p>
            <a:pPr>
              <a:buFont typeface="Wingdings" panose="05000000000000000000" pitchFamily="2" charset="2"/>
              <a:buChar char="q"/>
            </a:pPr>
            <a:r>
              <a:rPr lang="en-ZA" sz="2400" dirty="0"/>
              <a:t>Increase the number of registered African swimmers in our district.</a:t>
            </a:r>
          </a:p>
          <a:p>
            <a:pPr marL="0" indent="0">
              <a:buNone/>
            </a:pPr>
            <a:r>
              <a:rPr lang="en-ZA" sz="2400" dirty="0" smtClean="0"/>
              <a:t> </a:t>
            </a:r>
            <a:endParaRPr lang="en-ZA" sz="2400" dirty="0"/>
          </a:p>
        </p:txBody>
      </p:sp>
      <p:sp>
        <p:nvSpPr>
          <p:cNvPr id="4" name="Title 1"/>
          <p:cNvSpPr txBox="1">
            <a:spLocks/>
          </p:cNvSpPr>
          <p:nvPr/>
        </p:nvSpPr>
        <p:spPr bwMode="auto">
          <a:xfrm>
            <a:off x="713272" y="548680"/>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dirty="0" smtClean="0"/>
              <a:t>UGU District : </a:t>
            </a:r>
            <a:r>
              <a:rPr lang="en-ZA" kern="0" dirty="0" smtClean="0"/>
              <a:t>Objectives</a:t>
            </a:r>
            <a:endParaRPr lang="en-ZA" kern="0" dirty="0"/>
          </a:p>
        </p:txBody>
      </p:sp>
    </p:spTree>
    <p:extLst>
      <p:ext uri="{BB962C8B-B14F-4D97-AF65-F5344CB8AC3E}">
        <p14:creationId xmlns:p14="http://schemas.microsoft.com/office/powerpoint/2010/main" val="3872148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42434" y="188640"/>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dirty="0" smtClean="0">
                <a:solidFill>
                  <a:srgbClr val="000000"/>
                </a:solidFill>
              </a:rPr>
              <a:t>UGU District: </a:t>
            </a:r>
            <a:r>
              <a:rPr lang="en-ZA" kern="0" dirty="0" smtClean="0">
                <a:solidFill>
                  <a:srgbClr val="000000"/>
                </a:solidFill>
              </a:rPr>
              <a:t>Activities </a:t>
            </a:r>
            <a:endParaRPr lang="en-ZA" kern="0" dirty="0">
              <a:solidFill>
                <a:srgbClr val="0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005709932"/>
              </p:ext>
            </p:extLst>
          </p:nvPr>
        </p:nvGraphicFramePr>
        <p:xfrm>
          <a:off x="721443" y="789468"/>
          <a:ext cx="8162172" cy="6002564"/>
        </p:xfrm>
        <a:graphic>
          <a:graphicData uri="http://schemas.openxmlformats.org/drawingml/2006/table">
            <a:tbl>
              <a:tblPr firstRow="1" firstCol="1" lastRow="1" lastCol="1" bandRow="1" bandCol="1">
                <a:tableStyleId>{69012ECD-51FC-41F1-AA8D-1B2483CD663E}</a:tableStyleId>
              </a:tblPr>
              <a:tblGrid>
                <a:gridCol w="2343520">
                  <a:extLst>
                    <a:ext uri="{9D8B030D-6E8A-4147-A177-3AD203B41FA5}">
                      <a16:colId xmlns:a16="http://schemas.microsoft.com/office/drawing/2014/main" val="20000"/>
                    </a:ext>
                  </a:extLst>
                </a:gridCol>
                <a:gridCol w="5818652">
                  <a:extLst>
                    <a:ext uri="{9D8B030D-6E8A-4147-A177-3AD203B41FA5}">
                      <a16:colId xmlns:a16="http://schemas.microsoft.com/office/drawing/2014/main" val="20001"/>
                    </a:ext>
                  </a:extLst>
                </a:gridCol>
              </a:tblGrid>
              <a:tr h="392658">
                <a:tc>
                  <a:txBody>
                    <a:bodyPr/>
                    <a:lstStyle/>
                    <a:p>
                      <a:pPr marL="111125" algn="just">
                        <a:spcAft>
                          <a:spcPts val="0"/>
                        </a:spcAft>
                      </a:pPr>
                      <a:r>
                        <a:rPr lang="en-ZA" sz="1400" spc="10" dirty="0" smtClean="0">
                          <a:effectLst/>
                        </a:rPr>
                        <a:t>Objective</a:t>
                      </a:r>
                      <a:endParaRPr lang="en-ZA" sz="1400" dirty="0">
                        <a:effectLst/>
                        <a:latin typeface="Arial"/>
                        <a:ea typeface="Calibri"/>
                        <a:cs typeface="Times New Roman"/>
                      </a:endParaRPr>
                    </a:p>
                  </a:txBody>
                  <a:tcPr marL="0" marR="0" marT="0" marB="0"/>
                </a:tc>
                <a:tc>
                  <a:txBody>
                    <a:bodyPr/>
                    <a:lstStyle/>
                    <a:p>
                      <a:pPr marL="815340" marR="802005" algn="ctr">
                        <a:spcAft>
                          <a:spcPts val="0"/>
                        </a:spcAft>
                      </a:pPr>
                      <a:r>
                        <a:rPr lang="en-ZA" sz="1400" dirty="0">
                          <a:effectLst/>
                        </a:rPr>
                        <a:t>K</a:t>
                      </a:r>
                      <a:r>
                        <a:rPr lang="en-ZA" sz="1400" spc="5" dirty="0">
                          <a:effectLst/>
                        </a:rPr>
                        <a:t>e</a:t>
                      </a:r>
                      <a:r>
                        <a:rPr lang="en-ZA" sz="1400" dirty="0">
                          <a:effectLst/>
                        </a:rPr>
                        <a:t>y</a:t>
                      </a:r>
                      <a:r>
                        <a:rPr lang="en-ZA" sz="1400" spc="-5" dirty="0">
                          <a:effectLst/>
                        </a:rPr>
                        <a:t> </a:t>
                      </a:r>
                      <a:r>
                        <a:rPr lang="en-ZA" sz="1400" spc="-15" dirty="0">
                          <a:effectLst/>
                        </a:rPr>
                        <a:t>A</a:t>
                      </a:r>
                      <a:r>
                        <a:rPr lang="en-ZA" sz="1400" spc="-5" dirty="0">
                          <a:effectLst/>
                        </a:rPr>
                        <a:t>c</a:t>
                      </a:r>
                      <a:r>
                        <a:rPr lang="en-ZA" sz="1400" spc="5" dirty="0">
                          <a:effectLst/>
                        </a:rPr>
                        <a:t>tiv</a:t>
                      </a:r>
                      <a:r>
                        <a:rPr lang="en-ZA" sz="1400" spc="-10" dirty="0">
                          <a:effectLst/>
                        </a:rPr>
                        <a:t>i</a:t>
                      </a:r>
                      <a:r>
                        <a:rPr lang="en-ZA" sz="1400" spc="5" dirty="0">
                          <a:effectLst/>
                        </a:rPr>
                        <a:t>tie</a:t>
                      </a:r>
                      <a:r>
                        <a:rPr lang="en-ZA" sz="1400" dirty="0">
                          <a:effectLst/>
                        </a:rPr>
                        <a:t>s</a:t>
                      </a:r>
                      <a:endParaRPr lang="en-ZA" sz="1400" dirty="0">
                        <a:effectLst/>
                        <a:latin typeface="Arial"/>
                        <a:ea typeface="Calibri"/>
                        <a:cs typeface="Times New Roman"/>
                      </a:endParaRPr>
                    </a:p>
                  </a:txBody>
                  <a:tcPr marL="0" marR="0" marT="0" marB="0"/>
                </a:tc>
                <a:extLst>
                  <a:ext uri="{0D108BD9-81ED-4DB2-BD59-A6C34878D82A}">
                    <a16:rowId xmlns:a16="http://schemas.microsoft.com/office/drawing/2014/main" val="10000"/>
                  </a:ext>
                </a:extLst>
              </a:tr>
              <a:tr h="1656609">
                <a:tc>
                  <a:txBody>
                    <a:bodyPr/>
                    <a:lstStyle/>
                    <a:p>
                      <a:pPr marL="111125" marR="27940" indent="0" algn="l" defTabSz="914400" rtl="0" eaLnBrk="1" fontAlgn="auto" latinLnBrk="0" hangingPunct="1">
                        <a:lnSpc>
                          <a:spcPct val="100000"/>
                        </a:lnSpc>
                        <a:spcBef>
                          <a:spcPts val="0"/>
                        </a:spcBef>
                        <a:spcAft>
                          <a:spcPts val="0"/>
                        </a:spcAft>
                        <a:buClrTx/>
                        <a:buSzTx/>
                        <a:buFontTx/>
                        <a:buNone/>
                        <a:tabLst/>
                        <a:defRPr/>
                      </a:pPr>
                      <a:endParaRPr lang="en-ZA" sz="1400" dirty="0" smtClean="0"/>
                    </a:p>
                    <a:p>
                      <a:pPr marL="111125" marR="27940" indent="0" algn="ctr" defTabSz="914400" rtl="0" eaLnBrk="1" fontAlgn="auto" latinLnBrk="0" hangingPunct="1">
                        <a:lnSpc>
                          <a:spcPct val="100000"/>
                        </a:lnSpc>
                        <a:spcBef>
                          <a:spcPts val="0"/>
                        </a:spcBef>
                        <a:spcAft>
                          <a:spcPts val="0"/>
                        </a:spcAft>
                        <a:buClrTx/>
                        <a:buSzTx/>
                        <a:buFontTx/>
                        <a:buNone/>
                        <a:tabLst/>
                        <a:defRPr/>
                      </a:pPr>
                      <a:r>
                        <a:rPr lang="en-ZA" sz="1400" dirty="0" smtClean="0"/>
                        <a:t>Grow and develop swimming</a:t>
                      </a:r>
                      <a:r>
                        <a:rPr lang="en-ZA" sz="1400" baseline="0" dirty="0" smtClean="0"/>
                        <a:t> </a:t>
                      </a:r>
                      <a:r>
                        <a:rPr lang="en-ZA" sz="1400" dirty="0" smtClean="0"/>
                        <a:t> discipline in the UGU District by developing and supporting the schools Aquatics programmes.</a:t>
                      </a:r>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ZA" sz="1400" b="0" kern="1200" dirty="0" smtClean="0"/>
                        <a:t>Identify Teachers per school to attend LTS Training, (Ensure that teachers complete their qualification)</a:t>
                      </a:r>
                      <a:br>
                        <a:rPr lang="en-ZA" sz="1400" b="0" kern="1200" dirty="0" smtClean="0"/>
                      </a:br>
                      <a:endParaRPr lang="en-ZA" sz="1400" b="0" kern="1200" dirty="0" smtClean="0"/>
                    </a:p>
                    <a:p>
                      <a:pPr marL="341630" marR="69850" indent="-285750" algn="l" defTabSz="914400" rtl="0" eaLnBrk="1" latinLnBrk="0" hangingPunct="1">
                        <a:spcAft>
                          <a:spcPts val="0"/>
                        </a:spcAft>
                        <a:buFont typeface="Arial" panose="020B0604020202020204" pitchFamily="34" charset="0"/>
                        <a:buChar char="•"/>
                      </a:pPr>
                      <a:r>
                        <a:rPr lang="en-ZA" sz="1400" b="0" kern="1200" dirty="0" smtClean="0"/>
                        <a:t>Assist and supply support at School Gala’s, Inter-house and Inter Schools.</a:t>
                      </a:r>
                      <a:br>
                        <a:rPr lang="en-ZA" sz="1400" b="0" kern="1200" dirty="0" smtClean="0"/>
                      </a:br>
                      <a:endParaRPr lang="en-ZA" sz="1400" b="0" kern="1200" dirty="0" smtClean="0"/>
                    </a:p>
                    <a:p>
                      <a:pPr marL="341630" marR="69850" indent="-285750" algn="l" defTabSz="914400" rtl="0" eaLnBrk="1" latinLnBrk="0" hangingPunct="1">
                        <a:spcAft>
                          <a:spcPts val="0"/>
                        </a:spcAft>
                        <a:buFont typeface="Arial" panose="020B0604020202020204" pitchFamily="34" charset="0"/>
                        <a:buChar char="•"/>
                      </a:pP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1"/>
                  </a:ext>
                </a:extLst>
              </a:tr>
              <a:tr h="2246417">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None/>
                        <a:tabLst/>
                        <a:defRPr/>
                      </a:pPr>
                      <a:endParaRPr lang="en-ZA" sz="1400" kern="1200" noProof="0" dirty="0" smtClean="0"/>
                    </a:p>
                    <a:p>
                      <a:pPr marL="0" marR="0" lvl="0" indent="0" algn="ctr"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None/>
                        <a:tabLst/>
                        <a:defRPr/>
                      </a:pPr>
                      <a:r>
                        <a:rPr lang="en-ZA" sz="1400" kern="1200" noProof="0" dirty="0" smtClean="0"/>
                        <a:t>Drive growth and development of our registered Club swimmers.   </a:t>
                      </a:r>
                      <a:r>
                        <a:rPr kumimoji="0" lang="en-ZA" sz="2000" u="none" strike="noStrike" kern="1200" cap="none" spc="0" normalizeH="0" baseline="0" noProof="0" dirty="0" smtClean="0">
                          <a:ln>
                            <a:noFill/>
                          </a:ln>
                          <a:effectLst/>
                          <a:uLnTx/>
                          <a:uFillTx/>
                        </a:rPr>
                        <a:t/>
                      </a:r>
                      <a:br>
                        <a:rPr kumimoji="0" lang="en-ZA" sz="2000" u="none" strike="noStrike" kern="1200" cap="none" spc="0" normalizeH="0" baseline="0" noProof="0" dirty="0" smtClean="0">
                          <a:ln>
                            <a:noFill/>
                          </a:ln>
                          <a:effectLst/>
                          <a:uLnTx/>
                          <a:uFillTx/>
                        </a:rPr>
                      </a:br>
                      <a:endParaRPr kumimoji="0" lang="en-ZA" sz="2000" u="none" strike="noStrike" kern="1200" cap="none" spc="0" normalizeH="0" baseline="0" noProof="0" dirty="0" smtClean="0">
                        <a:ln>
                          <a:noFill/>
                        </a:ln>
                        <a:effectLst/>
                        <a:uLnTx/>
                        <a:uFillTx/>
                      </a:endParaRPr>
                    </a:p>
                    <a:p>
                      <a:pPr marL="0" indent="0">
                        <a:buFont typeface="+mj-lt"/>
                        <a:buNone/>
                      </a:pPr>
                      <a:endParaRPr lang="en-ZA" sz="1400" dirty="0" smtClean="0"/>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US" sz="1400" b="0" kern="1200" dirty="0" smtClean="0"/>
                        <a:t>Ensure that the</a:t>
                      </a:r>
                      <a:r>
                        <a:rPr lang="en-US" sz="1400" b="0" kern="1200" baseline="0" dirty="0" smtClean="0"/>
                        <a:t> facilities, we use have all the necessary equipment ensure that the swimmers can perform at their best.</a:t>
                      </a:r>
                      <a:br>
                        <a:rPr lang="en-US" sz="1400" b="0" kern="1200" baseline="0" dirty="0" smtClean="0"/>
                      </a:br>
                      <a:endParaRPr lang="en-US" sz="1400" b="0" kern="1200" baseline="0" dirty="0" smtClean="0"/>
                    </a:p>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t>Continually encourage Officials to attend courses, so that they can be at their best at all times. </a:t>
                      </a:r>
                      <a:br>
                        <a:rPr lang="en-US" sz="1400" b="0" kern="1200" baseline="0" dirty="0" smtClean="0"/>
                      </a:br>
                      <a:endParaRPr lang="en-US" sz="1400" b="0" kern="1200" baseline="0" dirty="0" smtClean="0"/>
                    </a:p>
                    <a:p>
                      <a:pPr marL="341630" marR="69850" indent="-285750" algn="l" defTabSz="914400" rtl="0" eaLnBrk="1" latinLnBrk="0" hangingPunct="1">
                        <a:spcAft>
                          <a:spcPts val="0"/>
                        </a:spcAft>
                        <a:buFont typeface="Arial" panose="020B0604020202020204" pitchFamily="34" charset="0"/>
                        <a:buChar char="•"/>
                      </a:pPr>
                      <a:r>
                        <a:rPr lang="en-ZA" sz="1400" b="0" kern="1200" dirty="0" smtClean="0"/>
                        <a:t>Provide financial support to Club swimmers, where required. </a:t>
                      </a:r>
                      <a:endParaRPr lang="en-ZA" sz="1400" b="0" kern="1200" dirty="0" smtClean="0">
                        <a:solidFill>
                          <a:schemeClr val="tx1"/>
                        </a:solidFill>
                        <a:latin typeface="+mn-lt"/>
                        <a:ea typeface="+mn-ea"/>
                        <a:cs typeface="+mn-cs"/>
                      </a:endParaRPr>
                    </a:p>
                  </a:txBody>
                  <a:tcPr marL="0" marR="0" marT="0" marB="0"/>
                </a:tc>
                <a:extLst>
                  <a:ext uri="{0D108BD9-81ED-4DB2-BD59-A6C34878D82A}">
                    <a16:rowId xmlns:a16="http://schemas.microsoft.com/office/drawing/2014/main" val="10002"/>
                  </a:ext>
                </a:extLst>
              </a:tr>
              <a:tr h="966352">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en-ZA" sz="1400" dirty="0" smtClean="0"/>
                    </a:p>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ZA" sz="1400" dirty="0" smtClean="0"/>
                        <a:t>Establish community based programmes, so that communities can be introduced to the discipline of swimming/aquatics.</a:t>
                      </a:r>
                      <a:br>
                        <a:rPr lang="en-ZA" sz="1400" dirty="0" smtClean="0"/>
                      </a:br>
                      <a:endParaRPr lang="en-ZA" sz="140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ZA" sz="1400" dirty="0" smtClean="0"/>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ZA" sz="1400" b="0" kern="1200" dirty="0" smtClean="0"/>
                        <a:t>Identify swimming pool/</a:t>
                      </a:r>
                      <a:r>
                        <a:rPr lang="en-ZA" sz="1400" b="0" kern="1200" baseline="0" dirty="0" smtClean="0"/>
                        <a:t>tidal pools or v</a:t>
                      </a:r>
                      <a:r>
                        <a:rPr lang="en-ZA" sz="1400" b="0" kern="1200" dirty="0" smtClean="0"/>
                        <a:t>iable alternative where limited transport is required</a:t>
                      </a:r>
                      <a:br>
                        <a:rPr lang="en-ZA" sz="1400" b="0" kern="1200" dirty="0" smtClean="0"/>
                      </a:br>
                      <a:endParaRPr lang="en-ZA" sz="1400" b="0" kern="1200" dirty="0" smtClean="0"/>
                    </a:p>
                    <a:p>
                      <a:pPr marL="341630" marR="69850" indent="-285750" algn="l" defTabSz="914400" rtl="0" eaLnBrk="1" latinLnBrk="0" hangingPunct="1">
                        <a:spcAft>
                          <a:spcPts val="0"/>
                        </a:spcAft>
                        <a:buFont typeface="Arial" panose="020B0604020202020204" pitchFamily="34" charset="0"/>
                        <a:buChar char="•"/>
                      </a:pPr>
                      <a:r>
                        <a:rPr lang="en-ZA" sz="1400" b="0" kern="1200" dirty="0" smtClean="0"/>
                        <a:t>Introduce training programme for the summer months at</a:t>
                      </a:r>
                      <a:r>
                        <a:rPr lang="en-ZA" sz="1400" b="0" kern="1200" baseline="0" dirty="0" smtClean="0"/>
                        <a:t> these facilities</a:t>
                      </a:r>
                      <a:br>
                        <a:rPr lang="en-ZA" sz="1400" b="0" kern="1200" baseline="0" dirty="0" smtClean="0"/>
                      </a:br>
                      <a:endParaRPr lang="en-ZA" sz="1400" b="0" kern="1200" baseline="0" dirty="0" smtClean="0"/>
                    </a:p>
                    <a:p>
                      <a:pPr marL="341630" marR="69850" indent="-285750" algn="l" defTabSz="914400" rtl="0" eaLnBrk="1" latinLnBrk="0" hangingPunct="1">
                        <a:spcAft>
                          <a:spcPts val="0"/>
                        </a:spcAft>
                        <a:buFont typeface="Arial" panose="020B0604020202020204" pitchFamily="34" charset="0"/>
                        <a:buChar char="•"/>
                      </a:pPr>
                      <a:r>
                        <a:rPr lang="en-ZA" sz="1400" b="0" kern="1200" baseline="0" dirty="0" smtClean="0"/>
                        <a:t>Continue to promote and drive Water Safety Programmes</a:t>
                      </a: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04364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42434" y="260648"/>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dirty="0" smtClean="0">
                <a:solidFill>
                  <a:srgbClr val="000000"/>
                </a:solidFill>
              </a:rPr>
              <a:t>UGU District: </a:t>
            </a:r>
            <a:r>
              <a:rPr lang="en-ZA" kern="0" dirty="0" smtClean="0">
                <a:solidFill>
                  <a:srgbClr val="000000"/>
                </a:solidFill>
              </a:rPr>
              <a:t>Activities </a:t>
            </a:r>
            <a:endParaRPr lang="en-ZA" kern="0" dirty="0">
              <a:solidFill>
                <a:srgbClr val="0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382108939"/>
              </p:ext>
            </p:extLst>
          </p:nvPr>
        </p:nvGraphicFramePr>
        <p:xfrm>
          <a:off x="734763" y="908720"/>
          <a:ext cx="8208912" cy="5439146"/>
        </p:xfrm>
        <a:graphic>
          <a:graphicData uri="http://schemas.openxmlformats.org/drawingml/2006/table">
            <a:tbl>
              <a:tblPr firstRow="1" firstCol="1" lastRow="1" lastCol="1" bandRow="1" bandCol="1">
                <a:tableStyleId>{69012ECD-51FC-41F1-AA8D-1B2483CD663E}</a:tableStyleId>
              </a:tblPr>
              <a:tblGrid>
                <a:gridCol w="2356941">
                  <a:extLst>
                    <a:ext uri="{9D8B030D-6E8A-4147-A177-3AD203B41FA5}">
                      <a16:colId xmlns:a16="http://schemas.microsoft.com/office/drawing/2014/main" val="20000"/>
                    </a:ext>
                  </a:extLst>
                </a:gridCol>
                <a:gridCol w="5851971">
                  <a:extLst>
                    <a:ext uri="{9D8B030D-6E8A-4147-A177-3AD203B41FA5}">
                      <a16:colId xmlns:a16="http://schemas.microsoft.com/office/drawing/2014/main" val="20001"/>
                    </a:ext>
                  </a:extLst>
                </a:gridCol>
              </a:tblGrid>
              <a:tr h="648072">
                <a:tc>
                  <a:txBody>
                    <a:bodyPr/>
                    <a:lstStyle/>
                    <a:p>
                      <a:pPr marL="111125" algn="just">
                        <a:spcAft>
                          <a:spcPts val="0"/>
                        </a:spcAft>
                      </a:pPr>
                      <a:r>
                        <a:rPr lang="en-ZA" sz="1400" kern="1200" dirty="0" smtClean="0"/>
                        <a:t>Objective</a:t>
                      </a:r>
                      <a:endParaRPr lang="en-ZA" sz="1400" kern="1200" dirty="0">
                        <a:solidFill>
                          <a:schemeClr val="tx1"/>
                        </a:solidFill>
                        <a:latin typeface="+mn-lt"/>
                        <a:ea typeface="+mn-ea"/>
                        <a:cs typeface="+mn-cs"/>
                      </a:endParaRPr>
                    </a:p>
                  </a:txBody>
                  <a:tcPr marL="0" marR="0" marT="0" marB="0"/>
                </a:tc>
                <a:tc>
                  <a:txBody>
                    <a:bodyPr/>
                    <a:lstStyle/>
                    <a:p>
                      <a:pPr marL="815340" marR="802005" algn="ctr">
                        <a:spcAft>
                          <a:spcPts val="0"/>
                        </a:spcAft>
                      </a:pPr>
                      <a:r>
                        <a:rPr lang="en-ZA" sz="1400" kern="1200" dirty="0"/>
                        <a:t>Key Activities</a:t>
                      </a:r>
                      <a:endParaRPr lang="en-ZA" sz="140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0"/>
                  </a:ext>
                </a:extLst>
              </a:tr>
              <a:tr h="2017394">
                <a:tc>
                  <a:txBody>
                    <a:bodyPr/>
                    <a:lstStyle/>
                    <a:p>
                      <a:pPr marL="111125" marR="27940" lvl="0" indent="0" algn="l" defTabSz="914400" rtl="0" eaLnBrk="1" fontAlgn="auto" latinLnBrk="0" hangingPunct="1">
                        <a:lnSpc>
                          <a:spcPct val="100000"/>
                        </a:lnSpc>
                        <a:spcBef>
                          <a:spcPts val="0"/>
                        </a:spcBef>
                        <a:spcAft>
                          <a:spcPts val="0"/>
                        </a:spcAft>
                        <a:buClrTx/>
                        <a:buSzTx/>
                        <a:buFontTx/>
                        <a:buNone/>
                        <a:tabLst/>
                        <a:defRPr/>
                      </a:pPr>
                      <a:endParaRPr lang="en-ZA" sz="1400" kern="1200" dirty="0" smtClean="0"/>
                    </a:p>
                    <a:p>
                      <a:pPr marL="111125" marR="27940" lvl="0" indent="0" algn="ctr" defTabSz="914400" rtl="0" eaLnBrk="1" fontAlgn="auto" latinLnBrk="0" hangingPunct="1">
                        <a:lnSpc>
                          <a:spcPct val="100000"/>
                        </a:lnSpc>
                        <a:spcBef>
                          <a:spcPts val="0"/>
                        </a:spcBef>
                        <a:spcAft>
                          <a:spcPts val="0"/>
                        </a:spcAft>
                        <a:buClrTx/>
                        <a:buSzTx/>
                        <a:buFontTx/>
                        <a:buNone/>
                        <a:tabLst/>
                        <a:defRPr/>
                      </a:pPr>
                      <a:r>
                        <a:rPr lang="en-ZA" sz="1400" kern="1200" dirty="0" smtClean="0"/>
                        <a:t>Continuously encourage and create opportunities for the growth and development LTS Coaches/Club coaches. </a:t>
                      </a:r>
                      <a:br>
                        <a:rPr lang="en-ZA" sz="1400" kern="1200" dirty="0" smtClean="0"/>
                      </a:br>
                      <a:endParaRPr lang="en-ZA" sz="1400" kern="1200" dirty="0" smtClean="0"/>
                    </a:p>
                    <a:p>
                      <a:pPr marL="111125" marR="27940" indent="0" algn="l" defTabSz="914400" rtl="0" eaLnBrk="1" fontAlgn="auto" latinLnBrk="0" hangingPunct="1">
                        <a:lnSpc>
                          <a:spcPct val="100000"/>
                        </a:lnSpc>
                        <a:spcBef>
                          <a:spcPts val="0"/>
                        </a:spcBef>
                        <a:spcAft>
                          <a:spcPts val="0"/>
                        </a:spcAft>
                        <a:buClrTx/>
                        <a:buSzTx/>
                        <a:buFontTx/>
                        <a:buNone/>
                        <a:tabLst/>
                        <a:defRPr/>
                      </a:pPr>
                      <a:endParaRPr lang="en-ZA" sz="1400" kern="1200" dirty="0" smtClean="0">
                        <a:solidFill>
                          <a:schemeClr val="tx1"/>
                        </a:solidFill>
                        <a:latin typeface="+mn-lt"/>
                        <a:ea typeface="+mn-ea"/>
                        <a:cs typeface="+mn-cs"/>
                      </a:endParaRPr>
                    </a:p>
                  </a:txBody>
                  <a:tcPr marL="0" marR="0" marT="0" marB="0"/>
                </a:tc>
                <a:tc>
                  <a:txBody>
                    <a:bodyPr/>
                    <a:lstStyle/>
                    <a:p>
                      <a:pPr marL="34163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0" kern="1200" dirty="0" smtClean="0"/>
                        <a:t>Provide/ Assist Coaches in the district to attend Coaching programmes/courses. </a:t>
                      </a:r>
                      <a:br>
                        <a:rPr lang="en-ZA" sz="1400" b="0" kern="1200" dirty="0" smtClean="0"/>
                      </a:br>
                      <a:endParaRPr lang="en-ZA" sz="1400" b="0" kern="1200" dirty="0" smtClean="0"/>
                    </a:p>
                    <a:p>
                      <a:pPr marL="34163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0" kern="1200" dirty="0" smtClean="0"/>
                        <a:t>Create an environment</a:t>
                      </a:r>
                      <a:r>
                        <a:rPr lang="en-ZA" sz="1400" b="0" kern="1200" baseline="0" dirty="0" smtClean="0"/>
                        <a:t> where information sharing in encouraged</a:t>
                      </a:r>
                      <a:r>
                        <a:rPr lang="en-ZA" sz="1400" kern="1200" baseline="0" dirty="0" smtClean="0"/>
                        <a:t>.</a:t>
                      </a:r>
                      <a:endParaRPr lang="en-ZA" sz="1400" kern="1200" dirty="0" smtClean="0"/>
                    </a:p>
                    <a:p>
                      <a:pPr marL="55880" algn="just">
                        <a:spcAft>
                          <a:spcPts val="0"/>
                        </a:spcAft>
                      </a:pPr>
                      <a:endParaRPr lang="en-ZA" sz="140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1"/>
                  </a:ext>
                </a:extLst>
              </a:tr>
              <a:tr h="2244150">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None/>
                        <a:tabLst/>
                        <a:defRPr/>
                      </a:pPr>
                      <a:r>
                        <a:rPr lang="en-ZA" sz="1400" kern="1200" noProof="0" dirty="0" smtClean="0"/>
                        <a:t/>
                      </a:r>
                      <a:br>
                        <a:rPr lang="en-ZA" sz="1400" kern="1200" noProof="0" dirty="0" smtClean="0"/>
                      </a:br>
                      <a:endParaRPr lang="en-ZA" sz="1400" kern="1200" noProof="0" dirty="0" smtClean="0"/>
                    </a:p>
                    <a:p>
                      <a:pPr marL="0" marR="0" lvl="0" indent="0" algn="ctr"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None/>
                        <a:tabLst/>
                        <a:defRPr/>
                      </a:pPr>
                      <a:r>
                        <a:rPr lang="en-ZA" sz="1400" kern="1200" dirty="0" smtClean="0"/>
                        <a:t>Increase the number of registered African swimmers in our district.</a:t>
                      </a:r>
                      <a:endParaRPr lang="en-ZA" sz="1400" kern="1200" noProof="0" dirty="0" smtClean="0"/>
                    </a:p>
                    <a:p>
                      <a:pPr marL="0" indent="0">
                        <a:buFont typeface="+mj-lt"/>
                        <a:buNone/>
                      </a:pPr>
                      <a:endParaRPr lang="en-ZA" sz="1400" kern="1200" dirty="0" smtClean="0">
                        <a:solidFill>
                          <a:schemeClr val="tx1"/>
                        </a:solidFill>
                        <a:latin typeface="+mn-lt"/>
                        <a:ea typeface="+mn-ea"/>
                        <a:cs typeface="+mn-cs"/>
                      </a:endParaRPr>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t>Working more closely and engaging with LTS Coaches in the community will enable us to identify swimmers of color and ensure that there is proper succession. </a:t>
                      </a:r>
                      <a:br>
                        <a:rPr lang="en-US" sz="1400" b="0" kern="1200" baseline="0" dirty="0" smtClean="0"/>
                      </a:br>
                      <a:endParaRPr lang="en-US" sz="1400" b="0" kern="1200" baseline="0" dirty="0" smtClean="0"/>
                    </a:p>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t>Look at employing a LTS Coach and an administrator that can drive the school programme. </a:t>
                      </a:r>
                      <a:br>
                        <a:rPr lang="en-US" sz="1400" b="0" kern="1200" baseline="0" dirty="0" smtClean="0"/>
                      </a:br>
                      <a:r>
                        <a:rPr lang="en-US" sz="1400" b="0" kern="1200" baseline="0" dirty="0" smtClean="0"/>
                        <a:t> </a:t>
                      </a:r>
                    </a:p>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t>Attending School Gala’s will enable us to identify swimmers of color, and again give us an opportunity to  grow and develop swimmers.</a:t>
                      </a:r>
                      <a:br>
                        <a:rPr lang="en-US" sz="1400" b="0" kern="1200" baseline="0" dirty="0" smtClean="0"/>
                      </a:br>
                      <a:endParaRPr lang="en-US" sz="1400" b="0" kern="1200" baseline="0" dirty="0" smtClean="0"/>
                    </a:p>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t>Talent identification at local schools. In the summer months were possible encourage schools to include swimming into their PE Periods. Look at local sponsors to transport pupils to the closest municipal pool. </a:t>
                      </a: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5093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51520" y="-18073"/>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kern="0" dirty="0" smtClean="0">
                <a:solidFill>
                  <a:srgbClr val="000000"/>
                </a:solidFill>
              </a:rPr>
              <a:t>Budget Estimates</a:t>
            </a:r>
            <a:endParaRPr lang="en-ZA" kern="0" dirty="0">
              <a:solidFill>
                <a:srgbClr val="0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4067969273"/>
              </p:ext>
            </p:extLst>
          </p:nvPr>
        </p:nvGraphicFramePr>
        <p:xfrm>
          <a:off x="683568" y="585725"/>
          <a:ext cx="8208912" cy="5837819"/>
        </p:xfrm>
        <a:graphic>
          <a:graphicData uri="http://schemas.openxmlformats.org/drawingml/2006/table">
            <a:tbl>
              <a:tblPr firstRow="1" firstCol="1" lastRow="1" lastCol="1" bandRow="1" bandCol="1">
                <a:tableStyleId>{69012ECD-51FC-41F1-AA8D-1B2483CD663E}</a:tableStyleId>
              </a:tblPr>
              <a:tblGrid>
                <a:gridCol w="3672408">
                  <a:extLst>
                    <a:ext uri="{9D8B030D-6E8A-4147-A177-3AD203B41FA5}">
                      <a16:colId xmlns:a16="http://schemas.microsoft.com/office/drawing/2014/main" val="20000"/>
                    </a:ext>
                  </a:extLst>
                </a:gridCol>
                <a:gridCol w="4536504">
                  <a:extLst>
                    <a:ext uri="{9D8B030D-6E8A-4147-A177-3AD203B41FA5}">
                      <a16:colId xmlns:a16="http://schemas.microsoft.com/office/drawing/2014/main" val="20001"/>
                    </a:ext>
                  </a:extLst>
                </a:gridCol>
              </a:tblGrid>
              <a:tr h="351009">
                <a:tc>
                  <a:txBody>
                    <a:bodyPr/>
                    <a:lstStyle/>
                    <a:p>
                      <a:pPr marL="111125" algn="ctr">
                        <a:spcAft>
                          <a:spcPts val="0"/>
                        </a:spcAft>
                      </a:pPr>
                      <a:r>
                        <a:rPr lang="en-ZA" sz="1400" kern="1200" dirty="0" smtClean="0"/>
                        <a:t>Objective</a:t>
                      </a:r>
                      <a:endParaRPr lang="en-ZA" sz="1400" kern="1200" dirty="0">
                        <a:solidFill>
                          <a:schemeClr val="tx1"/>
                        </a:solidFill>
                        <a:latin typeface="+mn-lt"/>
                        <a:ea typeface="+mn-ea"/>
                        <a:cs typeface="+mn-cs"/>
                      </a:endParaRPr>
                    </a:p>
                  </a:txBody>
                  <a:tcPr marL="0" marR="0" marT="0" marB="0"/>
                </a:tc>
                <a:tc>
                  <a:txBody>
                    <a:bodyPr/>
                    <a:lstStyle/>
                    <a:p>
                      <a:pPr marL="815340" marR="802005" algn="ctr">
                        <a:spcAft>
                          <a:spcPts val="0"/>
                        </a:spcAft>
                      </a:pPr>
                      <a:r>
                        <a:rPr lang="en-US" sz="1400" kern="1200" dirty="0" smtClean="0">
                          <a:solidFill>
                            <a:schemeClr val="bg1"/>
                          </a:solidFill>
                          <a:latin typeface="+mn-lt"/>
                          <a:ea typeface="+mn-ea"/>
                          <a:cs typeface="+mn-cs"/>
                        </a:rPr>
                        <a:t>Budget</a:t>
                      </a:r>
                      <a:endParaRPr lang="en-ZA" sz="140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0"/>
                  </a:ext>
                </a:extLst>
              </a:tr>
              <a:tr h="1664664">
                <a:tc>
                  <a:txBody>
                    <a:bodyPr/>
                    <a:lstStyle/>
                    <a:p>
                      <a:pPr marL="111125" marR="27940" lvl="0" indent="0" algn="ctr" defTabSz="914400" rtl="0" eaLnBrk="1" fontAlgn="auto" latinLnBrk="0" hangingPunct="1">
                        <a:lnSpc>
                          <a:spcPct val="100000"/>
                        </a:lnSpc>
                        <a:spcBef>
                          <a:spcPts val="0"/>
                        </a:spcBef>
                        <a:spcAft>
                          <a:spcPts val="0"/>
                        </a:spcAft>
                        <a:buClrTx/>
                        <a:buSzTx/>
                        <a:buFontTx/>
                        <a:buNone/>
                        <a:tabLst/>
                        <a:defRPr/>
                      </a:pPr>
                      <a:endParaRPr lang="en-ZA" sz="1400" dirty="0" smtClean="0"/>
                    </a:p>
                    <a:p>
                      <a:pPr marL="111125" marR="27940" lvl="0" indent="0" algn="ctr" defTabSz="914400" rtl="0" eaLnBrk="1" fontAlgn="auto" latinLnBrk="0" hangingPunct="1">
                        <a:lnSpc>
                          <a:spcPct val="100000"/>
                        </a:lnSpc>
                        <a:spcBef>
                          <a:spcPts val="0"/>
                        </a:spcBef>
                        <a:spcAft>
                          <a:spcPts val="0"/>
                        </a:spcAft>
                        <a:buClrTx/>
                        <a:buSzTx/>
                        <a:buFontTx/>
                        <a:buNone/>
                        <a:tabLst/>
                        <a:defRPr/>
                      </a:pPr>
                      <a:r>
                        <a:rPr lang="en-ZA" sz="1400" dirty="0" smtClean="0"/>
                        <a:t>Grow and develop swimming</a:t>
                      </a:r>
                      <a:r>
                        <a:rPr lang="en-ZA" sz="1400" baseline="0" dirty="0" smtClean="0"/>
                        <a:t> </a:t>
                      </a:r>
                      <a:r>
                        <a:rPr lang="en-ZA" sz="1400" dirty="0" smtClean="0"/>
                        <a:t> discipline in the UGU District by developing and supporting the schools aquatics programmes.</a:t>
                      </a:r>
                    </a:p>
                    <a:p>
                      <a:pPr marL="111125" marR="27940" indent="0" algn="ctr" defTabSz="914400" rtl="0" eaLnBrk="1" fontAlgn="auto" latinLnBrk="0" hangingPunct="1">
                        <a:lnSpc>
                          <a:spcPct val="100000"/>
                        </a:lnSpc>
                        <a:spcBef>
                          <a:spcPts val="0"/>
                        </a:spcBef>
                        <a:spcAft>
                          <a:spcPts val="0"/>
                        </a:spcAft>
                        <a:buClrTx/>
                        <a:buSzTx/>
                        <a:buFontTx/>
                        <a:buNone/>
                        <a:tabLst/>
                        <a:defRPr/>
                      </a:pPr>
                      <a:endParaRPr lang="en-ZA" sz="1400" kern="1200" dirty="0" smtClean="0">
                        <a:solidFill>
                          <a:schemeClr val="tx1"/>
                        </a:solidFill>
                        <a:latin typeface="+mn-lt"/>
                        <a:ea typeface="+mn-ea"/>
                        <a:cs typeface="+mn-cs"/>
                      </a:endParaRPr>
                    </a:p>
                  </a:txBody>
                  <a:tcPr marL="0" marR="0" marT="0" marB="0"/>
                </a:tc>
                <a:tc>
                  <a:txBody>
                    <a:bodyPr/>
                    <a:lstStyle/>
                    <a:p>
                      <a:pPr marL="341630" indent="-285750" algn="l">
                        <a:spcAft>
                          <a:spcPts val="0"/>
                        </a:spcAft>
                        <a:buFont typeface="Arial" panose="020B0604020202020204" pitchFamily="34" charset="0"/>
                        <a:buChar char="•"/>
                      </a:pPr>
                      <a:r>
                        <a:rPr lang="en-US" sz="1400" b="0" kern="1200" dirty="0" smtClean="0">
                          <a:solidFill>
                            <a:schemeClr val="tx1"/>
                          </a:solidFill>
                          <a:latin typeface="+mn-lt"/>
                          <a:ea typeface="+mn-ea"/>
                          <a:cs typeface="+mn-cs"/>
                        </a:rPr>
                        <a:t>1 x Annual Locally Hosted LTS Course (Self</a:t>
                      </a:r>
                      <a:r>
                        <a:rPr lang="en-US" sz="1400" b="0" kern="1200" baseline="0" dirty="0" smtClean="0">
                          <a:solidFill>
                            <a:schemeClr val="tx1"/>
                          </a:solidFill>
                          <a:latin typeface="+mn-lt"/>
                          <a:ea typeface="+mn-ea"/>
                          <a:cs typeface="+mn-cs"/>
                        </a:rPr>
                        <a:t> Funded)</a:t>
                      </a:r>
                      <a:endParaRPr lang="en-US" sz="1400" b="0" kern="1200" dirty="0" smtClean="0">
                        <a:solidFill>
                          <a:schemeClr val="tx1"/>
                        </a:solidFill>
                        <a:latin typeface="+mn-lt"/>
                        <a:ea typeface="+mn-ea"/>
                        <a:cs typeface="+mn-cs"/>
                      </a:endParaRPr>
                    </a:p>
                    <a:p>
                      <a:pPr marL="341630" indent="-285750" algn="l">
                        <a:spcAft>
                          <a:spcPts val="0"/>
                        </a:spcAft>
                        <a:buFont typeface="Arial" panose="020B0604020202020204" pitchFamily="34" charset="0"/>
                        <a:buChar char="•"/>
                      </a:pPr>
                      <a:r>
                        <a:rPr lang="en-US" sz="1400" b="0" kern="1200" dirty="0" smtClean="0">
                          <a:solidFill>
                            <a:schemeClr val="tx1"/>
                          </a:solidFill>
                          <a:latin typeface="+mn-lt"/>
                          <a:ea typeface="+mn-ea"/>
                          <a:cs typeface="+mn-cs"/>
                        </a:rPr>
                        <a:t>6 x</a:t>
                      </a:r>
                      <a:r>
                        <a:rPr lang="en-US" sz="1400" b="0" kern="1200" baseline="0" dirty="0" smtClean="0">
                          <a:solidFill>
                            <a:schemeClr val="tx1"/>
                          </a:solidFill>
                          <a:latin typeface="+mn-lt"/>
                          <a:ea typeface="+mn-ea"/>
                          <a:cs typeface="+mn-cs"/>
                        </a:rPr>
                        <a:t> </a:t>
                      </a:r>
                      <a:r>
                        <a:rPr lang="en-US" sz="1400" b="0" kern="1200" dirty="0" smtClean="0">
                          <a:solidFill>
                            <a:schemeClr val="tx1"/>
                          </a:solidFill>
                          <a:latin typeface="+mn-lt"/>
                          <a:ea typeface="+mn-ea"/>
                          <a:cs typeface="+mn-cs"/>
                        </a:rPr>
                        <a:t>Provide</a:t>
                      </a:r>
                      <a:r>
                        <a:rPr lang="en-US" sz="1400" b="0" kern="1200" baseline="0" dirty="0" smtClean="0">
                          <a:solidFill>
                            <a:schemeClr val="tx1"/>
                          </a:solidFill>
                          <a:latin typeface="+mn-lt"/>
                          <a:ea typeface="+mn-ea"/>
                          <a:cs typeface="+mn-cs"/>
                        </a:rPr>
                        <a:t> Starting System or time system budget dependent (R600 x R 3 600)</a:t>
                      </a:r>
                    </a:p>
                    <a:p>
                      <a:pPr marL="341630" indent="-285750" algn="l">
                        <a:spcAft>
                          <a:spcPts val="0"/>
                        </a:spcAft>
                        <a:buFont typeface="Arial" panose="020B0604020202020204" pitchFamily="34" charset="0"/>
                        <a:buChar char="•"/>
                      </a:pPr>
                      <a:r>
                        <a:rPr lang="en-US" sz="1400" b="0" kern="1200" baseline="0" dirty="0" smtClean="0">
                          <a:solidFill>
                            <a:schemeClr val="tx1"/>
                          </a:solidFill>
                          <a:latin typeface="+mn-lt"/>
                          <a:ea typeface="+mn-ea"/>
                          <a:cs typeface="+mn-cs"/>
                        </a:rPr>
                        <a:t>6 x Provide Administrative Support per Gala (R 500 x 6 = R 3000)</a:t>
                      </a:r>
                      <a:r>
                        <a:rPr lang="en-US" sz="1400" b="0" kern="1200" dirty="0" smtClean="0">
                          <a:solidFill>
                            <a:schemeClr val="tx1"/>
                          </a:solidFill>
                          <a:latin typeface="+mn-lt"/>
                          <a:ea typeface="+mn-ea"/>
                          <a:cs typeface="+mn-cs"/>
                        </a:rPr>
                        <a:t/>
                      </a:r>
                      <a:br>
                        <a:rPr lang="en-US" sz="1400" b="0" kern="1200" dirty="0" smtClean="0">
                          <a:solidFill>
                            <a:schemeClr val="tx1"/>
                          </a:solidFill>
                          <a:latin typeface="+mn-lt"/>
                          <a:ea typeface="+mn-ea"/>
                          <a:cs typeface="+mn-cs"/>
                        </a:rPr>
                      </a:br>
                      <a:endParaRPr lang="en-US" sz="1400" b="0" kern="1200" dirty="0" smtClean="0">
                        <a:solidFill>
                          <a:schemeClr val="tx1"/>
                        </a:solidFill>
                        <a:latin typeface="+mn-lt"/>
                        <a:ea typeface="+mn-ea"/>
                        <a:cs typeface="+mn-cs"/>
                      </a:endParaRPr>
                    </a:p>
                    <a:p>
                      <a:pPr marL="55880" algn="l">
                        <a:spcAft>
                          <a:spcPts val="0"/>
                        </a:spcAft>
                      </a:pPr>
                      <a:r>
                        <a:rPr lang="en-US" sz="1400" b="1" kern="1200" dirty="0" smtClean="0">
                          <a:solidFill>
                            <a:schemeClr val="tx2">
                              <a:lumMod val="60000"/>
                              <a:lumOff val="40000"/>
                            </a:schemeClr>
                          </a:solidFill>
                          <a:latin typeface="+mn-lt"/>
                          <a:ea typeface="+mn-ea"/>
                          <a:cs typeface="+mn-cs"/>
                        </a:rPr>
                        <a:t>Total funding required R 6 600 pa</a:t>
                      </a:r>
                    </a:p>
                    <a:p>
                      <a:pPr marL="55880" algn="just">
                        <a:spcAft>
                          <a:spcPts val="0"/>
                        </a:spcAft>
                      </a:pPr>
                      <a:endParaRPr lang="en-ZA" sz="140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1"/>
                  </a:ext>
                </a:extLst>
              </a:tr>
              <a:tr h="1790493">
                <a:tc>
                  <a:txBody>
                    <a:bodyPr/>
                    <a:lstStyle/>
                    <a:p>
                      <a:pPr marL="0" indent="0" algn="ctr">
                        <a:buFont typeface="+mj-lt"/>
                        <a:buNone/>
                      </a:pPr>
                      <a:endParaRPr lang="en-ZA" sz="1400" kern="1200" noProof="0" dirty="0" smtClean="0"/>
                    </a:p>
                    <a:p>
                      <a:pPr marL="0" indent="0" algn="ctr">
                        <a:buFont typeface="+mj-lt"/>
                        <a:buNone/>
                      </a:pPr>
                      <a:r>
                        <a:rPr lang="en-ZA" sz="1400" kern="1200" noProof="0" dirty="0" smtClean="0"/>
                        <a:t>Drive growth and development of our registered Club swimmers by providing them with top class  gala’s. </a:t>
                      </a:r>
                    </a:p>
                    <a:p>
                      <a:pPr marL="0" indent="0" algn="ctr">
                        <a:buFont typeface="+mj-lt"/>
                        <a:buNone/>
                      </a:pPr>
                      <a:endParaRPr lang="en-ZA" sz="1400" kern="1200" dirty="0" smtClean="0">
                        <a:solidFill>
                          <a:schemeClr val="tx1"/>
                        </a:solidFill>
                        <a:latin typeface="+mn-lt"/>
                        <a:ea typeface="+mn-ea"/>
                        <a:cs typeface="+mn-cs"/>
                      </a:endParaRPr>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US" sz="1400" b="0" kern="1200" dirty="0" smtClean="0">
                          <a:solidFill>
                            <a:schemeClr val="tx1"/>
                          </a:solidFill>
                          <a:latin typeface="+mn-lt"/>
                          <a:ea typeface="+mn-ea"/>
                          <a:cs typeface="+mn-cs"/>
                        </a:rPr>
                        <a:t>5 x Concessions Swimmers and Coach Registration Fee (5</a:t>
                      </a:r>
                      <a:r>
                        <a:rPr lang="en-US" sz="1400" b="0" kern="1200" baseline="0" dirty="0" smtClean="0">
                          <a:solidFill>
                            <a:schemeClr val="tx1"/>
                          </a:solidFill>
                          <a:latin typeface="+mn-lt"/>
                          <a:ea typeface="+mn-ea"/>
                          <a:cs typeface="+mn-cs"/>
                        </a:rPr>
                        <a:t> x R 1 380 = R 6 900) </a:t>
                      </a:r>
                      <a:endParaRPr lang="en-US" sz="1400" b="0" kern="1200" dirty="0" smtClean="0">
                        <a:solidFill>
                          <a:schemeClr val="tx1"/>
                        </a:solidFill>
                        <a:latin typeface="+mn-lt"/>
                        <a:ea typeface="+mn-ea"/>
                        <a:cs typeface="+mn-cs"/>
                      </a:endParaRPr>
                    </a:p>
                    <a:p>
                      <a:pPr marL="341630" marR="69850" indent="-285750" algn="l" defTabSz="914400" rtl="0" eaLnBrk="1" latinLnBrk="0" hangingPunct="1">
                        <a:spcAft>
                          <a:spcPts val="0"/>
                        </a:spcAft>
                        <a:buFont typeface="Arial" panose="020B0604020202020204" pitchFamily="34" charset="0"/>
                        <a:buChar char="•"/>
                      </a:pPr>
                      <a:r>
                        <a:rPr lang="en-US" sz="1400" b="0" kern="1200" dirty="0" smtClean="0">
                          <a:solidFill>
                            <a:schemeClr val="tx1"/>
                          </a:solidFill>
                          <a:latin typeface="+mn-lt"/>
                          <a:ea typeface="+mn-ea"/>
                          <a:cs typeface="+mn-cs"/>
                        </a:rPr>
                        <a:t>1</a:t>
                      </a:r>
                      <a:r>
                        <a:rPr lang="en-US" sz="1400" b="0" kern="1200" baseline="0" dirty="0" smtClean="0">
                          <a:solidFill>
                            <a:schemeClr val="tx1"/>
                          </a:solidFill>
                          <a:latin typeface="+mn-lt"/>
                          <a:ea typeface="+mn-ea"/>
                          <a:cs typeface="+mn-cs"/>
                        </a:rPr>
                        <a:t> x Club Concession Fee ( 1 x R 2 450 = R 2 450)</a:t>
                      </a:r>
                    </a:p>
                    <a:p>
                      <a:pPr marL="55880" marR="69850" indent="0" algn="l" defTabSz="914400" rtl="0" eaLnBrk="1" latinLnBrk="0" hangingPunct="1">
                        <a:spcAft>
                          <a:spcPts val="0"/>
                        </a:spcAft>
                        <a:buFont typeface="Arial" panose="020B0604020202020204" pitchFamily="34" charset="0"/>
                        <a:buNone/>
                      </a:pPr>
                      <a:endParaRPr lang="en-US" sz="1400" b="0" kern="1200" baseline="0" dirty="0" smtClean="0">
                        <a:solidFill>
                          <a:schemeClr val="tx1"/>
                        </a:solidFill>
                        <a:latin typeface="+mn-lt"/>
                        <a:ea typeface="+mn-ea"/>
                        <a:cs typeface="+mn-cs"/>
                      </a:endParaRPr>
                    </a:p>
                    <a:p>
                      <a:pPr marL="55880" marR="6985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smtClean="0">
                          <a:solidFill>
                            <a:schemeClr val="tx2">
                              <a:lumMod val="60000"/>
                              <a:lumOff val="40000"/>
                            </a:schemeClr>
                          </a:solidFill>
                          <a:latin typeface="+mn-lt"/>
                          <a:ea typeface="+mn-ea"/>
                          <a:cs typeface="+mn-cs"/>
                        </a:rPr>
                        <a:t>Total funding required R 9</a:t>
                      </a:r>
                      <a:r>
                        <a:rPr lang="en-US" sz="1400" b="1" kern="1200" baseline="0" dirty="0" smtClean="0">
                          <a:solidFill>
                            <a:schemeClr val="tx2">
                              <a:lumMod val="60000"/>
                              <a:lumOff val="40000"/>
                            </a:schemeClr>
                          </a:solidFill>
                          <a:latin typeface="+mn-lt"/>
                          <a:ea typeface="+mn-ea"/>
                          <a:cs typeface="+mn-cs"/>
                        </a:rPr>
                        <a:t> 375</a:t>
                      </a:r>
                      <a:r>
                        <a:rPr lang="en-US" sz="1400" b="1" kern="1200" dirty="0" smtClean="0">
                          <a:solidFill>
                            <a:schemeClr val="tx2">
                              <a:lumMod val="60000"/>
                              <a:lumOff val="40000"/>
                            </a:schemeClr>
                          </a:solidFill>
                          <a:latin typeface="+mn-lt"/>
                          <a:ea typeface="+mn-ea"/>
                          <a:cs typeface="+mn-cs"/>
                        </a:rPr>
                        <a:t> pa (this would be discounted</a:t>
                      </a:r>
                      <a:r>
                        <a:rPr lang="en-US" sz="1400" b="1" kern="1200" baseline="0" dirty="0" smtClean="0">
                          <a:solidFill>
                            <a:schemeClr val="tx2">
                              <a:lumMod val="60000"/>
                              <a:lumOff val="40000"/>
                            </a:schemeClr>
                          </a:solidFill>
                          <a:latin typeface="+mn-lt"/>
                          <a:ea typeface="+mn-ea"/>
                          <a:cs typeface="+mn-cs"/>
                        </a:rPr>
                        <a:t> back to the district)</a:t>
                      </a:r>
                      <a:endParaRPr lang="en-US" sz="1400" b="1" kern="1200" dirty="0" smtClean="0">
                        <a:solidFill>
                          <a:schemeClr val="tx2">
                            <a:lumMod val="60000"/>
                            <a:lumOff val="40000"/>
                          </a:schemeClr>
                        </a:solidFill>
                        <a:latin typeface="+mn-lt"/>
                        <a:ea typeface="+mn-ea"/>
                        <a:cs typeface="+mn-cs"/>
                      </a:endParaRPr>
                    </a:p>
                    <a:p>
                      <a:pPr marL="55880" marR="69850" indent="0" algn="just" defTabSz="914400" rtl="0" eaLnBrk="1" latinLnBrk="0" hangingPunct="1">
                        <a:spcAft>
                          <a:spcPts val="0"/>
                        </a:spcAft>
                        <a:buFont typeface="Arial" panose="020B0604020202020204" pitchFamily="34" charset="0"/>
                        <a:buNone/>
                      </a:pPr>
                      <a:endParaRPr lang="en-US" sz="1400" b="0" kern="1200" baseline="0" dirty="0" smtClean="0">
                        <a:solidFill>
                          <a:schemeClr val="tx1"/>
                        </a:solidFill>
                        <a:latin typeface="+mn-lt"/>
                        <a:ea typeface="+mn-ea"/>
                        <a:cs typeface="+mn-cs"/>
                      </a:endParaRPr>
                    </a:p>
                    <a:p>
                      <a:pPr marL="55880" marR="69850" indent="0" algn="just" defTabSz="914400" rtl="0" eaLnBrk="1" latinLnBrk="0" hangingPunct="1">
                        <a:spcAft>
                          <a:spcPts val="0"/>
                        </a:spcAft>
                        <a:buFont typeface="Arial" panose="020B0604020202020204" pitchFamily="34" charset="0"/>
                        <a:buNone/>
                      </a:pP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0002"/>
                  </a:ext>
                </a:extLst>
              </a:tr>
              <a:tr h="1989437">
                <a:tc>
                  <a:txBody>
                    <a:bodyPr/>
                    <a:lstStyle/>
                    <a:p>
                      <a:pPr marL="0" indent="0" algn="ctr">
                        <a:buFont typeface="+mj-lt"/>
                        <a:buNone/>
                      </a:pPr>
                      <a:endParaRPr lang="en-ZA" sz="1400" dirty="0" smtClean="0"/>
                    </a:p>
                    <a:p>
                      <a:pPr marL="0" indent="0" algn="ctr">
                        <a:buFont typeface="+mj-lt"/>
                        <a:buNone/>
                      </a:pPr>
                      <a:r>
                        <a:rPr lang="en-ZA" sz="1400" dirty="0" smtClean="0"/>
                        <a:t>Establish community based programmes, so that communities can be introduced to the discipline of swimming.</a:t>
                      </a:r>
                    </a:p>
                    <a:p>
                      <a:pPr marL="0" indent="0" algn="ctr">
                        <a:buFont typeface="+mj-lt"/>
                        <a:buNone/>
                      </a:pPr>
                      <a:endParaRPr lang="en-ZA" sz="1400" kern="1200" dirty="0" smtClean="0">
                        <a:solidFill>
                          <a:schemeClr val="tx1"/>
                        </a:solidFill>
                        <a:latin typeface="+mn-lt"/>
                        <a:ea typeface="+mn-ea"/>
                        <a:cs typeface="+mn-cs"/>
                      </a:endParaRPr>
                    </a:p>
                  </a:txBody>
                  <a:tcPr marL="0" marR="0" marT="0" marB="0"/>
                </a:tc>
                <a:tc>
                  <a:txBody>
                    <a:bodyPr/>
                    <a:lstStyle/>
                    <a:p>
                      <a:pPr marL="341630" marR="69850" indent="-285750" algn="l" defTabSz="914400" rtl="0" eaLnBrk="1" latinLnBrk="0" hangingPunct="1">
                        <a:spcAft>
                          <a:spcPts val="0"/>
                        </a:spcAft>
                        <a:buFont typeface="Arial" panose="020B0604020202020204" pitchFamily="34" charset="0"/>
                        <a:buChar char="•"/>
                      </a:pPr>
                      <a:r>
                        <a:rPr lang="en-US" sz="1400" b="0" kern="1200" dirty="0" smtClean="0">
                          <a:solidFill>
                            <a:schemeClr val="tx1"/>
                          </a:solidFill>
                          <a:latin typeface="+mn-lt"/>
                          <a:ea typeface="+mn-ea"/>
                          <a:cs typeface="+mn-cs"/>
                        </a:rPr>
                        <a:t>2 x 7 Day</a:t>
                      </a:r>
                      <a:r>
                        <a:rPr lang="en-US" sz="1400" b="0" kern="1200" baseline="0" dirty="0" smtClean="0">
                          <a:solidFill>
                            <a:schemeClr val="tx1"/>
                          </a:solidFill>
                          <a:latin typeface="+mn-lt"/>
                          <a:ea typeface="+mn-ea"/>
                          <a:cs typeface="+mn-cs"/>
                        </a:rPr>
                        <a:t> Water Safety Programmes, Christmas and March/April (2 X R 30 000 = R 60 000)</a:t>
                      </a:r>
                    </a:p>
                    <a:p>
                      <a:pPr marL="341630" marR="69850" indent="-285750" algn="l" defTabSz="914400" rtl="0" eaLnBrk="1" latinLnBrk="0" hangingPunct="1">
                        <a:spcAft>
                          <a:spcPts val="0"/>
                        </a:spcAft>
                        <a:buFont typeface="Arial" panose="020B0604020202020204" pitchFamily="34" charset="0"/>
                        <a:buChar char="•"/>
                      </a:pPr>
                      <a:r>
                        <a:rPr lang="en-US" sz="1400" b="0" kern="1200" baseline="0" dirty="0" smtClean="0">
                          <a:solidFill>
                            <a:schemeClr val="tx1"/>
                          </a:solidFill>
                          <a:latin typeface="+mn-lt"/>
                          <a:ea typeface="+mn-ea"/>
                          <a:cs typeface="+mn-cs"/>
                        </a:rPr>
                        <a:t>1 x LTS Coach pay stipend of R 5 000 per month for Summer Months (Oct to end of April) ( 7 X R 5000 = R 35 000)</a:t>
                      </a:r>
                    </a:p>
                    <a:p>
                      <a:pPr marL="341630" marR="69850" indent="-285750" algn="just" defTabSz="914400" rtl="0" eaLnBrk="1" latinLnBrk="0" hangingPunct="1">
                        <a:spcAft>
                          <a:spcPts val="0"/>
                        </a:spcAft>
                        <a:buFont typeface="Arial" panose="020B0604020202020204" pitchFamily="34" charset="0"/>
                        <a:buChar char="•"/>
                      </a:pPr>
                      <a:endParaRPr lang="en-US" sz="1400" b="0" kern="1200" baseline="0" dirty="0" smtClean="0">
                        <a:solidFill>
                          <a:schemeClr val="tx1"/>
                        </a:solidFill>
                        <a:latin typeface="+mn-lt"/>
                        <a:ea typeface="+mn-ea"/>
                        <a:cs typeface="+mn-cs"/>
                      </a:endParaRPr>
                    </a:p>
                    <a:p>
                      <a:pPr marL="55880" marR="6985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smtClean="0">
                          <a:solidFill>
                            <a:schemeClr val="tx2">
                              <a:lumMod val="60000"/>
                              <a:lumOff val="40000"/>
                            </a:schemeClr>
                          </a:solidFill>
                          <a:latin typeface="+mn-lt"/>
                          <a:ea typeface="+mn-ea"/>
                          <a:cs typeface="+mn-cs"/>
                        </a:rPr>
                        <a:t>Total funding required R 95</a:t>
                      </a:r>
                      <a:r>
                        <a:rPr lang="en-US" sz="1400" b="1" kern="1200" baseline="0" dirty="0" smtClean="0">
                          <a:solidFill>
                            <a:schemeClr val="tx2">
                              <a:lumMod val="60000"/>
                              <a:lumOff val="40000"/>
                            </a:schemeClr>
                          </a:solidFill>
                          <a:latin typeface="+mn-lt"/>
                          <a:ea typeface="+mn-ea"/>
                          <a:cs typeface="+mn-cs"/>
                        </a:rPr>
                        <a:t> 000</a:t>
                      </a:r>
                      <a:r>
                        <a:rPr lang="en-US" sz="1400" b="1" kern="1200" dirty="0" smtClean="0">
                          <a:solidFill>
                            <a:schemeClr val="tx2">
                              <a:lumMod val="60000"/>
                              <a:lumOff val="40000"/>
                            </a:schemeClr>
                          </a:solidFill>
                          <a:latin typeface="+mn-lt"/>
                          <a:ea typeface="+mn-ea"/>
                          <a:cs typeface="+mn-cs"/>
                        </a:rPr>
                        <a:t> pa (this would be discounted</a:t>
                      </a:r>
                      <a:r>
                        <a:rPr lang="en-US" sz="1400" b="1" kern="1200" baseline="0" dirty="0" smtClean="0">
                          <a:solidFill>
                            <a:schemeClr val="tx2">
                              <a:lumMod val="60000"/>
                              <a:lumOff val="40000"/>
                            </a:schemeClr>
                          </a:solidFill>
                          <a:latin typeface="+mn-lt"/>
                          <a:ea typeface="+mn-ea"/>
                          <a:cs typeface="+mn-cs"/>
                        </a:rPr>
                        <a:t> back to the district)</a:t>
                      </a:r>
                      <a:endParaRPr lang="en-US" sz="1400" b="1" kern="1200" dirty="0" smtClean="0">
                        <a:solidFill>
                          <a:schemeClr val="tx2">
                            <a:lumMod val="60000"/>
                            <a:lumOff val="40000"/>
                          </a:schemeClr>
                        </a:solidFill>
                        <a:latin typeface="+mn-lt"/>
                        <a:ea typeface="+mn-ea"/>
                        <a:cs typeface="+mn-cs"/>
                      </a:endParaRPr>
                    </a:p>
                    <a:p>
                      <a:pPr marL="55880" marR="69850" indent="0" algn="just" defTabSz="914400" rtl="0" eaLnBrk="1" latinLnBrk="0" hangingPunct="1">
                        <a:spcAft>
                          <a:spcPts val="0"/>
                        </a:spcAft>
                        <a:buFont typeface="Arial" panose="020B0604020202020204" pitchFamily="34" charset="0"/>
                        <a:buNone/>
                      </a:pP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658926989"/>
                  </a:ext>
                </a:extLst>
              </a:tr>
            </a:tbl>
          </a:graphicData>
        </a:graphic>
      </p:graphicFrame>
    </p:spTree>
    <p:extLst>
      <p:ext uri="{BB962C8B-B14F-4D97-AF65-F5344CB8AC3E}">
        <p14:creationId xmlns:p14="http://schemas.microsoft.com/office/powerpoint/2010/main" val="1182367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45859230"/>
              </p:ext>
            </p:extLst>
          </p:nvPr>
        </p:nvGraphicFramePr>
        <p:xfrm>
          <a:off x="755576" y="1412776"/>
          <a:ext cx="8136904" cy="3627120"/>
        </p:xfrm>
        <a:graphic>
          <a:graphicData uri="http://schemas.openxmlformats.org/drawingml/2006/table">
            <a:tbl>
              <a:tblPr firstRow="1" firstCol="1" lastRow="1" lastCol="1" bandRow="1" bandCol="1">
                <a:tableStyleId>{69012ECD-51FC-41F1-AA8D-1B2483CD663E}</a:tableStyleId>
              </a:tblPr>
              <a:tblGrid>
                <a:gridCol w="3640194">
                  <a:extLst>
                    <a:ext uri="{9D8B030D-6E8A-4147-A177-3AD203B41FA5}">
                      <a16:colId xmlns:a16="http://schemas.microsoft.com/office/drawing/2014/main" val="2044771175"/>
                    </a:ext>
                  </a:extLst>
                </a:gridCol>
                <a:gridCol w="4496710">
                  <a:extLst>
                    <a:ext uri="{9D8B030D-6E8A-4147-A177-3AD203B41FA5}">
                      <a16:colId xmlns:a16="http://schemas.microsoft.com/office/drawing/2014/main" val="317515633"/>
                    </a:ext>
                  </a:extLst>
                </a:gridCol>
              </a:tblGrid>
              <a:tr h="222177">
                <a:tc>
                  <a:txBody>
                    <a:bodyPr/>
                    <a:lstStyle/>
                    <a:p>
                      <a:pPr marL="815340" marR="802005" lvl="0" indent="0" algn="ctr" defTabSz="914400" rtl="0" eaLnBrk="1" fontAlgn="auto" latinLnBrk="0" hangingPunct="1">
                        <a:lnSpc>
                          <a:spcPct val="100000"/>
                        </a:lnSpc>
                        <a:spcBef>
                          <a:spcPts val="0"/>
                        </a:spcBef>
                        <a:spcAft>
                          <a:spcPts val="0"/>
                        </a:spcAft>
                        <a:buClrTx/>
                        <a:buSzTx/>
                        <a:buFont typeface="+mj-lt"/>
                        <a:buNone/>
                        <a:tabLst/>
                        <a:defRPr/>
                      </a:pPr>
                      <a:endParaRPr lang="en-ZA" sz="1400" b="1" kern="1200" dirty="0" smtClean="0">
                        <a:solidFill>
                          <a:schemeClr val="bg1"/>
                        </a:solidFill>
                        <a:latin typeface="+mn-lt"/>
                        <a:ea typeface="+mn-ea"/>
                        <a:cs typeface="+mn-cs"/>
                      </a:endParaRPr>
                    </a:p>
                    <a:p>
                      <a:pPr marL="815340" marR="802005" indent="0" algn="ctr" defTabSz="914400" rtl="0" eaLnBrk="1" latinLnBrk="0" hangingPunct="1">
                        <a:spcAft>
                          <a:spcPts val="0"/>
                        </a:spcAft>
                        <a:buFont typeface="+mj-lt"/>
                        <a:buNone/>
                      </a:pPr>
                      <a:r>
                        <a:rPr lang="en-US" sz="1400" b="1" kern="1200" dirty="0" smtClean="0">
                          <a:solidFill>
                            <a:schemeClr val="bg1"/>
                          </a:solidFill>
                          <a:latin typeface="+mn-lt"/>
                          <a:ea typeface="+mn-ea"/>
                          <a:cs typeface="+mn-cs"/>
                        </a:rPr>
                        <a:t>Objective</a:t>
                      </a:r>
                      <a:endParaRPr lang="en-ZA" sz="1400" b="1" kern="1200" dirty="0" smtClean="0">
                        <a:solidFill>
                          <a:schemeClr val="bg1"/>
                        </a:solidFill>
                        <a:latin typeface="+mn-lt"/>
                        <a:ea typeface="+mn-ea"/>
                        <a:cs typeface="+mn-cs"/>
                      </a:endParaRPr>
                    </a:p>
                  </a:txBody>
                  <a:tcPr marL="0" marR="0" marT="0" marB="0"/>
                </a:tc>
                <a:tc>
                  <a:txBody>
                    <a:bodyPr/>
                    <a:lstStyle/>
                    <a:p>
                      <a:pPr marL="815340" marR="802005" indent="0" algn="ctr" defTabSz="914400" rtl="0" eaLnBrk="1" latinLnBrk="0" hangingPunct="1">
                        <a:spcAft>
                          <a:spcPts val="0"/>
                        </a:spcAft>
                        <a:buFont typeface="Arial" panose="020B0604020202020204" pitchFamily="34" charset="0"/>
                        <a:buNone/>
                      </a:pPr>
                      <a:endParaRPr lang="en-US" sz="1400" b="1" kern="1200" dirty="0" smtClean="0">
                        <a:solidFill>
                          <a:schemeClr val="bg1"/>
                        </a:solidFill>
                        <a:latin typeface="+mn-lt"/>
                        <a:ea typeface="+mn-ea"/>
                        <a:cs typeface="+mn-cs"/>
                      </a:endParaRPr>
                    </a:p>
                    <a:p>
                      <a:pPr marL="815340" marR="802005" indent="0" algn="ctr" defTabSz="914400" rtl="0" eaLnBrk="1" latinLnBrk="0" hangingPunct="1">
                        <a:spcAft>
                          <a:spcPts val="0"/>
                        </a:spcAft>
                        <a:buFont typeface="Arial" panose="020B0604020202020204" pitchFamily="34" charset="0"/>
                        <a:buNone/>
                      </a:pPr>
                      <a:r>
                        <a:rPr lang="en-US" sz="1400" b="1" kern="1200" dirty="0" smtClean="0">
                          <a:solidFill>
                            <a:schemeClr val="bg1"/>
                          </a:solidFill>
                          <a:latin typeface="+mn-lt"/>
                          <a:ea typeface="+mn-ea"/>
                          <a:cs typeface="+mn-cs"/>
                        </a:rPr>
                        <a:t>Budget</a:t>
                      </a:r>
                      <a:endParaRPr lang="en-ZA" sz="1400" b="1" kern="1200" dirty="0">
                        <a:solidFill>
                          <a:schemeClr val="bg1"/>
                        </a:solidFill>
                        <a:latin typeface="+mn-lt"/>
                        <a:ea typeface="+mn-ea"/>
                        <a:cs typeface="+mn-cs"/>
                      </a:endParaRPr>
                    </a:p>
                  </a:txBody>
                  <a:tcPr marL="0" marR="0" marT="0" marB="0"/>
                </a:tc>
                <a:extLst>
                  <a:ext uri="{0D108BD9-81ED-4DB2-BD59-A6C34878D82A}">
                    <a16:rowId xmlns:a16="http://schemas.microsoft.com/office/drawing/2014/main" val="3746741786"/>
                  </a:ext>
                </a:extLst>
              </a:tr>
              <a:tr h="65831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en-ZA" sz="1400" kern="1200" dirty="0" smtClean="0"/>
                    </a:p>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ZA" sz="1400" kern="1200" dirty="0" smtClean="0"/>
                        <a:t>Continuously encourage and create opportunities for the growth and development LTS Coaches/Club coaches. </a:t>
                      </a:r>
                      <a:br>
                        <a:rPr lang="en-ZA" sz="1400" kern="1200" dirty="0" smtClean="0"/>
                      </a:br>
                      <a:endParaRPr lang="en-ZA" sz="1400" kern="1200" dirty="0" smtClean="0"/>
                    </a:p>
                    <a:p>
                      <a:pPr marL="0" indent="0" algn="ctr">
                        <a:buFont typeface="+mj-lt"/>
                        <a:buNone/>
                      </a:pPr>
                      <a:endParaRPr lang="en-ZA" sz="1400" kern="1200" dirty="0" smtClean="0">
                        <a:solidFill>
                          <a:schemeClr val="tx1"/>
                        </a:solidFill>
                        <a:latin typeface="+mn-lt"/>
                        <a:ea typeface="+mn-ea"/>
                        <a:cs typeface="+mn-cs"/>
                      </a:endParaRPr>
                    </a:p>
                  </a:txBody>
                  <a:tcPr marL="0" marR="0" marT="0" marB="0"/>
                </a:tc>
                <a:tc>
                  <a:txBody>
                    <a:bodyPr/>
                    <a:lstStyle/>
                    <a:p>
                      <a:pPr marL="341630" marR="69850" indent="-285750" algn="just" defTabSz="914400" rtl="0" eaLnBrk="1" latinLnBrk="0" hangingPunct="1">
                        <a:spcAft>
                          <a:spcPts val="0"/>
                        </a:spcAft>
                        <a:buFont typeface="Arial" panose="020B0604020202020204" pitchFamily="34" charset="0"/>
                        <a:buChar char="•"/>
                      </a:pPr>
                      <a:r>
                        <a:rPr lang="en-US" sz="1400" b="0" kern="1200" dirty="0" smtClean="0">
                          <a:solidFill>
                            <a:schemeClr val="tx1"/>
                          </a:solidFill>
                          <a:latin typeface="+mn-lt"/>
                          <a:ea typeface="+mn-ea"/>
                          <a:cs typeface="+mn-cs"/>
                        </a:rPr>
                        <a:t>15 x R 250, subsidies pay 1</a:t>
                      </a:r>
                      <a:r>
                        <a:rPr lang="en-US" sz="1400" b="0" kern="1200" baseline="0" dirty="0" smtClean="0">
                          <a:solidFill>
                            <a:schemeClr val="tx1"/>
                          </a:solidFill>
                          <a:latin typeface="+mn-lt"/>
                          <a:ea typeface="+mn-ea"/>
                          <a:cs typeface="+mn-cs"/>
                        </a:rPr>
                        <a:t> x online course per season.</a:t>
                      </a:r>
                    </a:p>
                    <a:p>
                      <a:pPr marL="55880" marR="69850" indent="0" algn="just" defTabSz="914400" rtl="0" eaLnBrk="1" latinLnBrk="0" hangingPunct="1">
                        <a:spcAft>
                          <a:spcPts val="0"/>
                        </a:spcAft>
                        <a:buFont typeface="Arial" panose="020B0604020202020204" pitchFamily="34" charset="0"/>
                        <a:buNone/>
                      </a:pPr>
                      <a:endParaRPr lang="en-US" sz="1400" b="0" kern="1200" baseline="0" dirty="0" smtClean="0">
                        <a:solidFill>
                          <a:schemeClr val="tx1"/>
                        </a:solidFill>
                        <a:latin typeface="+mn-lt"/>
                        <a:ea typeface="+mn-ea"/>
                        <a:cs typeface="+mn-cs"/>
                      </a:endParaRPr>
                    </a:p>
                    <a:p>
                      <a:pPr marL="55880" marR="6985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smtClean="0">
                          <a:solidFill>
                            <a:schemeClr val="tx2">
                              <a:lumMod val="60000"/>
                              <a:lumOff val="40000"/>
                            </a:schemeClr>
                          </a:solidFill>
                          <a:latin typeface="+mn-lt"/>
                          <a:ea typeface="+mn-ea"/>
                          <a:cs typeface="+mn-cs"/>
                        </a:rPr>
                        <a:t>Total funding required R 3</a:t>
                      </a:r>
                      <a:r>
                        <a:rPr lang="en-US" sz="1400" b="1" kern="1200" baseline="0" dirty="0" smtClean="0">
                          <a:solidFill>
                            <a:schemeClr val="tx2">
                              <a:lumMod val="60000"/>
                              <a:lumOff val="40000"/>
                            </a:schemeClr>
                          </a:solidFill>
                          <a:latin typeface="+mn-lt"/>
                          <a:ea typeface="+mn-ea"/>
                          <a:cs typeface="+mn-cs"/>
                        </a:rPr>
                        <a:t> 750</a:t>
                      </a:r>
                      <a:r>
                        <a:rPr lang="en-US" sz="1400" b="1" kern="1200" dirty="0" smtClean="0">
                          <a:solidFill>
                            <a:schemeClr val="tx2">
                              <a:lumMod val="60000"/>
                              <a:lumOff val="40000"/>
                            </a:schemeClr>
                          </a:solidFill>
                          <a:latin typeface="+mn-lt"/>
                          <a:ea typeface="+mn-ea"/>
                          <a:cs typeface="+mn-cs"/>
                        </a:rPr>
                        <a:t> pa</a:t>
                      </a:r>
                    </a:p>
                    <a:p>
                      <a:pPr marL="55880" marR="69850" indent="0" algn="just" defTabSz="914400" rtl="0" eaLnBrk="1" latinLnBrk="0" hangingPunct="1">
                        <a:spcAft>
                          <a:spcPts val="0"/>
                        </a:spcAft>
                        <a:buFont typeface="Arial" panose="020B0604020202020204" pitchFamily="34" charset="0"/>
                        <a:buNone/>
                      </a:pP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1573627877"/>
                  </a:ext>
                </a:extLst>
              </a:tr>
              <a:tr h="987466">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en-ZA" sz="1400" kern="1200" dirty="0" smtClean="0"/>
                    </a:p>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ZA" sz="1400" kern="1200" dirty="0" smtClean="0"/>
                        <a:t>Increase the number of registered African swimmers in our district.</a:t>
                      </a:r>
                      <a:endParaRPr lang="en-ZA" sz="1400" kern="1200" noProof="0" dirty="0" smtClean="0"/>
                    </a:p>
                    <a:p>
                      <a:pPr marL="0" indent="0" algn="ctr">
                        <a:buFont typeface="+mj-lt"/>
                        <a:buNone/>
                      </a:pPr>
                      <a:endParaRPr lang="en-ZA" sz="1400" kern="1200" dirty="0" smtClean="0">
                        <a:solidFill>
                          <a:schemeClr val="tx1"/>
                        </a:solidFill>
                        <a:latin typeface="+mn-lt"/>
                        <a:ea typeface="+mn-ea"/>
                        <a:cs typeface="+mn-cs"/>
                      </a:endParaRPr>
                    </a:p>
                  </a:txBody>
                  <a:tcPr marL="0" marR="0" marT="0" marB="0"/>
                </a:tc>
                <a:tc>
                  <a:txBody>
                    <a:bodyPr/>
                    <a:lstStyle/>
                    <a:p>
                      <a:pPr marL="55880" marR="69850" indent="0" algn="just" defTabSz="914400" rtl="0" eaLnBrk="1" latinLnBrk="0" hangingPunct="1">
                        <a:spcAft>
                          <a:spcPts val="0"/>
                        </a:spcAft>
                        <a:buFont typeface="Arial" panose="020B0604020202020204" pitchFamily="34" charset="0"/>
                        <a:buNone/>
                      </a:pPr>
                      <a:endParaRPr lang="en-US" sz="1400" kern="1200" dirty="0" smtClean="0">
                        <a:solidFill>
                          <a:schemeClr val="tx1"/>
                        </a:solidFill>
                        <a:latin typeface="+mn-lt"/>
                        <a:ea typeface="+mn-ea"/>
                        <a:cs typeface="+mn-cs"/>
                      </a:endParaRPr>
                    </a:p>
                    <a:p>
                      <a:pPr marL="341630" marR="69850" indent="-285750" algn="just" defTabSz="914400" rtl="0" eaLnBrk="1" latinLnBrk="0" hangingPunct="1">
                        <a:spcAft>
                          <a:spcPts val="0"/>
                        </a:spcAft>
                        <a:buFont typeface="Arial" panose="020B0604020202020204" pitchFamily="34" charset="0"/>
                        <a:buChar char="•"/>
                      </a:pPr>
                      <a:r>
                        <a:rPr lang="en-US" sz="1400" b="0" kern="1200" dirty="0" smtClean="0">
                          <a:solidFill>
                            <a:schemeClr val="tx1"/>
                          </a:solidFill>
                          <a:latin typeface="+mn-lt"/>
                          <a:ea typeface="+mn-ea"/>
                          <a:cs typeface="+mn-cs"/>
                        </a:rPr>
                        <a:t>Administration pay monthly stipend R 2000 x 7months = R 14 000</a:t>
                      </a:r>
                    </a:p>
                    <a:p>
                      <a:pPr marL="55880" marR="69850" indent="0" algn="just" defTabSz="914400" rtl="0" eaLnBrk="1" latinLnBrk="0" hangingPunct="1">
                        <a:spcAft>
                          <a:spcPts val="0"/>
                        </a:spcAft>
                        <a:buFont typeface="Arial" panose="020B0604020202020204" pitchFamily="34" charset="0"/>
                        <a:buNone/>
                      </a:pPr>
                      <a:endParaRPr lang="en-US" sz="1400" b="0" kern="1200" dirty="0" smtClean="0">
                        <a:solidFill>
                          <a:schemeClr val="tx1"/>
                        </a:solidFill>
                        <a:latin typeface="+mn-lt"/>
                        <a:ea typeface="+mn-ea"/>
                        <a:cs typeface="+mn-cs"/>
                      </a:endParaRPr>
                    </a:p>
                    <a:p>
                      <a:pPr marL="55880" marR="69850" indent="0" algn="just" defTabSz="914400" rtl="0" eaLnBrk="1" latinLnBrk="0" hangingPunct="1">
                        <a:spcAft>
                          <a:spcPts val="0"/>
                        </a:spcAft>
                        <a:buFont typeface="Arial" panose="020B0604020202020204" pitchFamily="34" charset="0"/>
                        <a:buNone/>
                      </a:pPr>
                      <a:r>
                        <a:rPr lang="en-US" sz="1400" b="0" kern="1200" dirty="0" smtClean="0">
                          <a:solidFill>
                            <a:schemeClr val="tx1"/>
                          </a:solidFill>
                          <a:latin typeface="+mn-lt"/>
                          <a:ea typeface="+mn-ea"/>
                          <a:cs typeface="+mn-cs"/>
                        </a:rPr>
                        <a:t>In</a:t>
                      </a:r>
                      <a:r>
                        <a:rPr lang="en-US" sz="1400" b="0" kern="1200" baseline="0" dirty="0" smtClean="0">
                          <a:solidFill>
                            <a:schemeClr val="tx1"/>
                          </a:solidFill>
                          <a:latin typeface="+mn-lt"/>
                          <a:ea typeface="+mn-ea"/>
                          <a:cs typeface="+mn-cs"/>
                        </a:rPr>
                        <a:t> terms of this objective we would use the same LTS as budgeted for under Community based courses mainly.</a:t>
                      </a:r>
                    </a:p>
                    <a:p>
                      <a:pPr marL="55880" marR="69850" indent="0" algn="just" defTabSz="914400" rtl="0" eaLnBrk="1" latinLnBrk="0" hangingPunct="1">
                        <a:spcAft>
                          <a:spcPts val="0"/>
                        </a:spcAft>
                        <a:buFont typeface="Arial" panose="020B0604020202020204" pitchFamily="34" charset="0"/>
                        <a:buNone/>
                      </a:pPr>
                      <a:endParaRPr lang="en-US" sz="1400" b="0" kern="1200" baseline="0" dirty="0" smtClean="0">
                        <a:solidFill>
                          <a:schemeClr val="tx1"/>
                        </a:solidFill>
                        <a:latin typeface="+mn-lt"/>
                        <a:ea typeface="+mn-ea"/>
                        <a:cs typeface="+mn-cs"/>
                      </a:endParaRPr>
                    </a:p>
                    <a:p>
                      <a:pPr marL="55880" marR="6985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smtClean="0">
                          <a:solidFill>
                            <a:schemeClr val="tx2">
                              <a:lumMod val="60000"/>
                              <a:lumOff val="40000"/>
                            </a:schemeClr>
                          </a:solidFill>
                          <a:latin typeface="+mn-lt"/>
                          <a:ea typeface="+mn-ea"/>
                          <a:cs typeface="+mn-cs"/>
                        </a:rPr>
                        <a:t>Total funding required R 14</a:t>
                      </a:r>
                      <a:r>
                        <a:rPr lang="en-US" sz="1400" b="1" kern="1200" baseline="0" dirty="0" smtClean="0">
                          <a:solidFill>
                            <a:schemeClr val="tx2">
                              <a:lumMod val="60000"/>
                              <a:lumOff val="40000"/>
                            </a:schemeClr>
                          </a:solidFill>
                          <a:latin typeface="+mn-lt"/>
                          <a:ea typeface="+mn-ea"/>
                          <a:cs typeface="+mn-cs"/>
                        </a:rPr>
                        <a:t> 000</a:t>
                      </a:r>
                      <a:r>
                        <a:rPr lang="en-US" sz="1400" b="1" kern="1200" dirty="0" smtClean="0">
                          <a:solidFill>
                            <a:schemeClr val="tx2">
                              <a:lumMod val="60000"/>
                              <a:lumOff val="40000"/>
                            </a:schemeClr>
                          </a:solidFill>
                          <a:latin typeface="+mn-lt"/>
                          <a:ea typeface="+mn-ea"/>
                          <a:cs typeface="+mn-cs"/>
                        </a:rPr>
                        <a:t> pa</a:t>
                      </a:r>
                    </a:p>
                    <a:p>
                      <a:pPr marL="55880" marR="69850" indent="0" algn="just" defTabSz="914400" rtl="0" eaLnBrk="1" latinLnBrk="0" hangingPunct="1">
                        <a:spcAft>
                          <a:spcPts val="0"/>
                        </a:spcAft>
                        <a:buFont typeface="Arial" panose="020B0604020202020204" pitchFamily="34" charset="0"/>
                        <a:buNone/>
                      </a:pPr>
                      <a:endParaRPr lang="en-ZA" sz="1400" b="0" kern="1200" dirty="0">
                        <a:solidFill>
                          <a:schemeClr val="tx1"/>
                        </a:solidFill>
                        <a:latin typeface="+mn-lt"/>
                        <a:ea typeface="+mn-ea"/>
                        <a:cs typeface="+mn-cs"/>
                      </a:endParaRPr>
                    </a:p>
                  </a:txBody>
                  <a:tcPr marL="0" marR="0" marT="0" marB="0"/>
                </a:tc>
                <a:extLst>
                  <a:ext uri="{0D108BD9-81ED-4DB2-BD59-A6C34878D82A}">
                    <a16:rowId xmlns:a16="http://schemas.microsoft.com/office/drawing/2014/main" val="3397149479"/>
                  </a:ext>
                </a:extLst>
              </a:tr>
            </a:tbl>
          </a:graphicData>
        </a:graphic>
      </p:graphicFrame>
      <p:sp>
        <p:nvSpPr>
          <p:cNvPr id="5" name="Title 1"/>
          <p:cNvSpPr txBox="1">
            <a:spLocks/>
          </p:cNvSpPr>
          <p:nvPr/>
        </p:nvSpPr>
        <p:spPr bwMode="auto">
          <a:xfrm>
            <a:off x="745704" y="476672"/>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kern="0" dirty="0" smtClean="0">
                <a:solidFill>
                  <a:srgbClr val="000000"/>
                </a:solidFill>
              </a:rPr>
              <a:t>Budget Estimates</a:t>
            </a:r>
            <a:endParaRPr lang="en-ZA" kern="0" dirty="0">
              <a:solidFill>
                <a:srgbClr val="000000"/>
              </a:solidFill>
            </a:endParaRPr>
          </a:p>
        </p:txBody>
      </p:sp>
    </p:spTree>
    <p:extLst>
      <p:ext uri="{BB962C8B-B14F-4D97-AF65-F5344CB8AC3E}">
        <p14:creationId xmlns:p14="http://schemas.microsoft.com/office/powerpoint/2010/main" val="263123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565" y="1916832"/>
            <a:ext cx="8319891" cy="4608512"/>
          </a:xfrm>
        </p:spPr>
        <p:txBody>
          <a:bodyPr>
            <a:normAutofit/>
          </a:bodyPr>
          <a:lstStyle/>
          <a:p>
            <a:pPr>
              <a:lnSpc>
                <a:spcPct val="150000"/>
              </a:lnSpc>
              <a:buFont typeface="Wingdings" panose="05000000000000000000" pitchFamily="2" charset="2"/>
              <a:buChar char="q"/>
            </a:pPr>
            <a:r>
              <a:rPr lang="en-US" sz="2400" dirty="0" smtClean="0"/>
              <a:t>Decrease </a:t>
            </a:r>
            <a:r>
              <a:rPr lang="en-US" sz="2400" dirty="0"/>
              <a:t>in total athletes due to the national financial </a:t>
            </a:r>
            <a:r>
              <a:rPr lang="en-US" sz="2400" dirty="0" smtClean="0"/>
              <a:t>difficulties.</a:t>
            </a:r>
            <a:endParaRPr lang="en-US" sz="2400" dirty="0"/>
          </a:p>
          <a:p>
            <a:pPr>
              <a:lnSpc>
                <a:spcPct val="150000"/>
              </a:lnSpc>
              <a:buFont typeface="Wingdings" panose="05000000000000000000" pitchFamily="2" charset="2"/>
              <a:buChar char="q"/>
            </a:pPr>
            <a:r>
              <a:rPr lang="en-US" sz="2400" dirty="0"/>
              <a:t> Non or few black </a:t>
            </a:r>
            <a:r>
              <a:rPr lang="en-US" sz="2400" dirty="0" smtClean="0"/>
              <a:t>swimmers </a:t>
            </a:r>
            <a:r>
              <a:rPr lang="en-US" sz="2400" dirty="0"/>
              <a:t>due to </a:t>
            </a:r>
            <a:r>
              <a:rPr lang="en-US" sz="2400" dirty="0" smtClean="0"/>
              <a:t>transport difficulties and parent commitment.</a:t>
            </a:r>
            <a:endParaRPr lang="en-US" sz="2400" dirty="0"/>
          </a:p>
          <a:p>
            <a:pPr>
              <a:lnSpc>
                <a:spcPct val="150000"/>
              </a:lnSpc>
              <a:buFont typeface="Wingdings" panose="05000000000000000000" pitchFamily="2" charset="2"/>
              <a:buChar char="q"/>
            </a:pPr>
            <a:r>
              <a:rPr lang="en-US" sz="2400" dirty="0"/>
              <a:t> Very little if any sponsorship </a:t>
            </a:r>
            <a:r>
              <a:rPr lang="en-US" sz="2400" dirty="0" smtClean="0"/>
              <a:t>support.</a:t>
            </a:r>
            <a:endParaRPr lang="en-US" sz="2400" dirty="0"/>
          </a:p>
          <a:p>
            <a:pPr>
              <a:lnSpc>
                <a:spcPct val="150000"/>
              </a:lnSpc>
              <a:buFont typeface="Wingdings" panose="05000000000000000000" pitchFamily="2" charset="2"/>
              <a:buChar char="q"/>
            </a:pPr>
            <a:r>
              <a:rPr lang="en-US" sz="2400" dirty="0"/>
              <a:t> Not all coaches are prepared to offer lessons free of </a:t>
            </a:r>
            <a:r>
              <a:rPr lang="en-US" sz="2400" dirty="0" smtClean="0"/>
              <a:t>charge </a:t>
            </a:r>
            <a:r>
              <a:rPr lang="en-US" sz="2400" dirty="0"/>
              <a:t>which result in low numbers of </a:t>
            </a:r>
            <a:r>
              <a:rPr lang="en-US" sz="2400"/>
              <a:t>black </a:t>
            </a:r>
            <a:r>
              <a:rPr lang="en-US" sz="2400" smtClean="0"/>
              <a:t>swimmers.</a:t>
            </a:r>
            <a:endParaRPr lang="en-US" sz="2400" dirty="0"/>
          </a:p>
          <a:p>
            <a:endParaRPr lang="en-ZA" sz="2400" dirty="0" smtClean="0"/>
          </a:p>
          <a:p>
            <a:pPr marL="0" indent="0">
              <a:buNone/>
            </a:pPr>
            <a:endParaRPr lang="en-ZA" sz="2400" dirty="0"/>
          </a:p>
        </p:txBody>
      </p:sp>
      <p:sp>
        <p:nvSpPr>
          <p:cNvPr id="4" name="Title 1"/>
          <p:cNvSpPr txBox="1">
            <a:spLocks/>
          </p:cNvSpPr>
          <p:nvPr/>
        </p:nvSpPr>
        <p:spPr bwMode="auto">
          <a:xfrm>
            <a:off x="916110" y="836712"/>
            <a:ext cx="72008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dirty="0" smtClean="0">
                <a:solidFill>
                  <a:srgbClr val="000000"/>
                </a:solidFill>
              </a:rPr>
              <a:t>UGU District : Challenges and Threats</a:t>
            </a:r>
            <a:endParaRPr lang="en-ZA" kern="0" dirty="0">
              <a:solidFill>
                <a:srgbClr val="000000"/>
              </a:solidFill>
            </a:endParaRPr>
          </a:p>
        </p:txBody>
      </p:sp>
    </p:spTree>
    <p:extLst>
      <p:ext uri="{BB962C8B-B14F-4D97-AF65-F5344CB8AC3E}">
        <p14:creationId xmlns:p14="http://schemas.microsoft.com/office/powerpoint/2010/main" val="17744669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523</TotalTime>
  <Words>867</Words>
  <Application>Microsoft Office PowerPoint</Application>
  <PresentationFormat>On-screen Show (4:3)</PresentationFormat>
  <Paragraphs>88</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Times New Roman</vt:lpstr>
      <vt:lpstr>Tw Cen MT</vt:lpstr>
      <vt:lpstr>Tw Cen MT Condensed</vt:lpstr>
      <vt:lpstr>Wingdings</vt:lpstr>
      <vt:lpstr>Wingdings 3</vt:lpstr>
      <vt:lpstr>Integral</vt:lpstr>
      <vt:lpstr>Our Mission</vt:lpstr>
      <vt:lpstr>UGU District : Overall Aim </vt:lpstr>
      <vt:lpstr>PowerPoint Presentation</vt:lpstr>
      <vt:lpstr>PowerPoint Presentation</vt:lpstr>
      <vt:lpstr>PowerPoint Presentation</vt:lpstr>
      <vt:lpstr>PowerPoint Presentation</vt:lpstr>
      <vt:lpstr>PowerPoint Presentation</vt:lpstr>
      <vt:lpstr>PowerPoint Presentation</vt:lpstr>
    </vt:vector>
  </TitlesOfParts>
  <Company>Umgeni Water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Mission</dc:title>
  <dc:creator>Peter Thompson</dc:creator>
  <cp:lastModifiedBy>Peter Thompson</cp:lastModifiedBy>
  <cp:revision>47</cp:revision>
  <dcterms:created xsi:type="dcterms:W3CDTF">2019-02-05T07:09:36Z</dcterms:created>
  <dcterms:modified xsi:type="dcterms:W3CDTF">2022-05-14T14:12:29Z</dcterms:modified>
</cp:coreProperties>
</file>