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276" r:id="rId3"/>
    <p:sldId id="293" r:id="rId4"/>
    <p:sldId id="299" r:id="rId5"/>
    <p:sldId id="301" r:id="rId6"/>
    <p:sldId id="305" r:id="rId7"/>
    <p:sldId id="303" r:id="rId8"/>
    <p:sldId id="308" r:id="rId9"/>
    <p:sldId id="304" r:id="rId10"/>
  </p:sldIdLst>
  <p:sldSz cx="9144000" cy="6858000" type="screen4x3"/>
  <p:notesSz cx="4330700" cy="31432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0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86"/>
      </p:cViewPr>
      <p:guideLst>
        <p:guide orient="horz" pos="2160"/>
        <p:guide pos="29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1876637" cy="15670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2454065" y="1"/>
            <a:ext cx="1876637" cy="15670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674EC4-F04A-4B67-9A2E-1AA20044E39B}" type="datetimeFigureOut">
              <a:rPr lang="en-ZA" smtClean="0"/>
              <a:t>14/05/2022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2985398"/>
            <a:ext cx="1876637" cy="1578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2454065" y="2985398"/>
            <a:ext cx="1876637" cy="1578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EE5BE-3E01-4639-9529-9495E55137E8}" type="slidenum">
              <a:rPr lang="en-ZA" smtClean="0"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1876637" cy="15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99" tIns="21350" rIns="42699" bIns="21350" numCol="1" anchor="t" anchorCtr="0" compatLnSpc="1"/>
          <a:lstStyle>
            <a:lvl1pPr eaLnBrk="1" hangingPunct="1">
              <a:defRPr sz="600"/>
            </a:lvl1pPr>
          </a:lstStyle>
          <a:p>
            <a:endParaRPr lang="en-US" alt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2453064" y="1"/>
            <a:ext cx="1876637" cy="15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99" tIns="21350" rIns="42699" bIns="21350" numCol="1" anchor="t" anchorCtr="0" compatLnSpc="1"/>
          <a:lstStyle>
            <a:lvl1pPr algn="r" eaLnBrk="1" hangingPunct="1">
              <a:defRPr sz="600"/>
            </a:lvl1pPr>
          </a:lstStyle>
          <a:p>
            <a:endParaRPr lang="en-US" alt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79538" y="236538"/>
            <a:ext cx="1571625" cy="1177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33070" y="1493044"/>
            <a:ext cx="3464560" cy="141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99" tIns="21350" rIns="42699" bIns="21350" numCol="1" anchor="t" anchorCtr="0" compatLnSpc="1"/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2985543"/>
            <a:ext cx="1876637" cy="15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99" tIns="21350" rIns="42699" bIns="21350" numCol="1" anchor="b" anchorCtr="0" compatLnSpc="1"/>
          <a:lstStyle>
            <a:lvl1pPr eaLnBrk="1" hangingPunct="1">
              <a:defRPr sz="600"/>
            </a:lvl1pPr>
          </a:lstStyle>
          <a:p>
            <a:endParaRPr lang="en-US" alt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2453064" y="2985543"/>
            <a:ext cx="1876637" cy="15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99" tIns="21350" rIns="42699" bIns="21350" numCol="1" anchor="b" anchorCtr="0" compatLnSpc="1"/>
          <a:lstStyle>
            <a:lvl1pPr algn="r" eaLnBrk="1" hangingPunct="1">
              <a:defRPr sz="600"/>
            </a:lvl1pPr>
          </a:lstStyle>
          <a:p>
            <a:fld id="{E85B7C80-5671-4A55-8DCB-B13CF0F683B0}" type="slidenum">
              <a:rPr lang="en-US" altLang="en-US"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9538" y="236538"/>
            <a:ext cx="1571625" cy="1177925"/>
          </a:xfrm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7428" y="1493592"/>
            <a:ext cx="3175847" cy="1413917"/>
          </a:xfrm>
        </p:spPr>
        <p:txBody>
          <a:bodyPr/>
          <a:lstStyle/>
          <a:p>
            <a:endParaRPr lang="en-ZA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1969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ZA" altLang="en-US" noProof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ZA" altLang="en-US" noProof="0" smtClean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7470C54-77C9-4A0E-AE5F-900AD788D892}" type="slidenum">
              <a:rPr lang="en-US" altLang="en-US"/>
              <a:t>‹#›</a:t>
            </a:fld>
            <a:endParaRPr lang="en-US" altLang="en-US"/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" y="0"/>
            <a:ext cx="9163050" cy="687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 bwMode="auto">
          <a:xfrm>
            <a:off x="3275856" y="5589240"/>
            <a:ext cx="5256584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Z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</a:endParaRP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539552" y="4797152"/>
            <a:ext cx="2376264" cy="20608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Z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99750" y="5723274"/>
            <a:ext cx="871296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Kwazulu-natal</a:t>
            </a:r>
            <a:r>
              <a:rPr lang="en-US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aquatics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270" y="0"/>
            <a:ext cx="4581525" cy="53755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just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6DE2CA-C3EC-4A98-95B5-E12CB77407FE}" type="slidenum">
              <a:rPr lang="en-US" altLang="en-US"/>
              <a:t>‹#›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-14288"/>
            <a:ext cx="1403648" cy="16469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25" t="4205" r="2988" b="80620"/>
          <a:stretch>
            <a:fillRect/>
          </a:stretch>
        </p:blipFill>
        <p:spPr bwMode="auto">
          <a:xfrm>
            <a:off x="8100392" y="5906864"/>
            <a:ext cx="1043608" cy="95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E7C90-FE72-4E31-A302-B3DDA3CB96CA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0543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92550" y="1981200"/>
            <a:ext cx="305593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0F48A-D37E-4352-A704-EE7881C40546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390EA-6468-4024-B11D-94ED9D50C166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B3A305-CD1A-440B-B844-0A7C5D24DE9B}" type="slidenum">
              <a:rPr lang="en-US" altLang="en-US"/>
              <a:t>‹#›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-14288"/>
            <a:ext cx="1403648" cy="16469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25" t="4205" r="2988" b="80620"/>
          <a:stretch>
            <a:fillRect/>
          </a:stretch>
        </p:blipFill>
        <p:spPr bwMode="auto">
          <a:xfrm>
            <a:off x="8100392" y="5906864"/>
            <a:ext cx="1043608" cy="95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4C8CE-BB48-419A-8483-5DE3298BF7AF}" type="slidenum">
              <a:rPr lang="en-US" altLang="en-US"/>
              <a:t>‹#›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-14288"/>
            <a:ext cx="1403648" cy="16469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44F9D-9458-4C92-998B-293DF6B445E3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B8EEEC-66C4-4B85-8266-ADE45EB47A94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BCA5B6-7C53-4353-8FD8-A47E7885D17F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83213" y="609600"/>
            <a:ext cx="1565275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454501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22143-E838-45AA-BA47-9BEF3A93C168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1969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ZA" altLang="en-US" noProof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ZA" altLang="en-US" noProof="0" smtClean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7470C54-77C9-4A0E-AE5F-900AD788D892}" type="slidenum">
              <a:rPr lang="en-US" altLang="en-US">
                <a:solidFill>
                  <a:srgbClr val="000000"/>
                </a:solidFill>
              </a:r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" y="0"/>
            <a:ext cx="9163050" cy="687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 bwMode="auto">
          <a:xfrm>
            <a:off x="3275856" y="5589240"/>
            <a:ext cx="5256584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en-ZA" smtClean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539552" y="4797152"/>
            <a:ext cx="2376264" cy="20608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en-ZA" smtClean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99750" y="5723274"/>
            <a:ext cx="871296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3600" b="1" cap="all" dirty="0" err="1" smtClean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Kwazulu-natal</a:t>
            </a:r>
            <a:r>
              <a:rPr lang="en-US" sz="3600" b="1" cap="all" dirty="0" smtClean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aquatics</a:t>
            </a:r>
            <a:endParaRPr lang="en-US" sz="3600" b="1" cap="all" dirty="0">
              <a:ln w="9000" cmpd="sng">
                <a:solidFill>
                  <a:srgbClr val="000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000000">
                      <a:shade val="20000"/>
                      <a:satMod val="245000"/>
                    </a:srgbClr>
                  </a:gs>
                  <a:gs pos="43000">
                    <a:srgbClr val="000000">
                      <a:satMod val="255000"/>
                    </a:srgbClr>
                  </a:gs>
                  <a:gs pos="48000">
                    <a:srgbClr val="000000">
                      <a:shade val="85000"/>
                      <a:satMod val="255000"/>
                    </a:srgbClr>
                  </a:gs>
                  <a:gs pos="100000">
                    <a:srgbClr val="000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270" y="0"/>
            <a:ext cx="4581525" cy="53755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just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6DE2CA-C3EC-4A98-95B5-E12CB77407FE}" type="slidenum">
              <a:rPr lang="en-US" altLang="en-US">
                <a:solidFill>
                  <a:srgbClr val="000000"/>
                </a:solidFill>
              </a:r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E7C90-FE72-4E31-A302-B3DDA3CB96CA}" type="slidenum">
              <a:rPr lang="en-US" altLang="en-US">
                <a:solidFill>
                  <a:srgbClr val="000000"/>
                </a:solidFill>
              </a:r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0543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92550" y="1981200"/>
            <a:ext cx="305593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0F48A-D37E-4352-A704-EE7881C40546}" type="slidenum">
              <a:rPr lang="en-US" altLang="en-US">
                <a:solidFill>
                  <a:srgbClr val="000000"/>
                </a:solidFill>
              </a:r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390EA-6468-4024-B11D-94ED9D50C166}" type="slidenum">
              <a:rPr lang="en-US" altLang="en-US">
                <a:solidFill>
                  <a:srgbClr val="000000"/>
                </a:solidFill>
              </a:r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B3A305-CD1A-440B-B844-0A7C5D24DE9B}" type="slidenum">
              <a:rPr lang="en-US" altLang="en-US">
                <a:solidFill>
                  <a:srgbClr val="000000"/>
                </a:solidFill>
              </a:r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4C8CE-BB48-419A-8483-5DE3298BF7AF}" type="slidenum">
              <a:rPr lang="en-US" altLang="en-US">
                <a:solidFill>
                  <a:srgbClr val="000000"/>
                </a:solidFill>
              </a:r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44F9D-9458-4C92-998B-293DF6B445E3}" type="slidenum">
              <a:rPr lang="en-US" altLang="en-US">
                <a:solidFill>
                  <a:srgbClr val="000000"/>
                </a:solidFill>
              </a:r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B8EEEC-66C4-4B85-8266-ADE45EB47A94}" type="slidenum">
              <a:rPr lang="en-US" altLang="en-US">
                <a:solidFill>
                  <a:srgbClr val="000000"/>
                </a:solidFill>
              </a:r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BCA5B6-7C53-4353-8FD8-A47E7885D17F}" type="slidenum">
              <a:rPr lang="en-US" altLang="en-US">
                <a:solidFill>
                  <a:srgbClr val="000000"/>
                </a:solidFill>
              </a:r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83213" y="609600"/>
            <a:ext cx="1565275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454501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22143-E838-45AA-BA47-9BEF3A93C168}" type="slidenum">
              <a:rPr lang="en-US" altLang="en-US">
                <a:solidFill>
                  <a:srgbClr val="000000"/>
                </a:solidFill>
              </a:r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95536" y="609600"/>
            <a:ext cx="684076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536" y="1981200"/>
            <a:ext cx="756084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509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239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724525" y="6248400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01FEB2B4-C2D5-416A-A1CD-0AC409BB15F9}" type="slidenum">
              <a:rPr lang="en-US" altLang="en-US"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95536" y="609600"/>
            <a:ext cx="684076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536" y="1981200"/>
            <a:ext cx="756084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509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239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724525" y="6248400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01FEB2B4-C2D5-416A-A1CD-0AC409BB15F9}" type="slidenum">
              <a:rPr lang="en-US" altLang="en-US">
                <a:solidFill>
                  <a:srgbClr val="000000"/>
                </a:solidFill>
              </a:r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-14288"/>
            <a:ext cx="1403648" cy="16469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25" t="4205" r="2988" b="80620"/>
          <a:stretch>
            <a:fillRect/>
          </a:stretch>
        </p:blipFill>
        <p:spPr bwMode="auto">
          <a:xfrm>
            <a:off x="8100392" y="5921152"/>
            <a:ext cx="1043608" cy="95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52736"/>
            <a:ext cx="4572000" cy="230695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ZA" sz="4800" b="1" dirty="0" smtClean="0">
                <a:solidFill>
                  <a:schemeClr val="bg1"/>
                </a:solidFill>
              </a:rPr>
              <a:t>COUNCIL PLANS</a:t>
            </a:r>
            <a:endParaRPr lang="en-ZA" sz="4800" dirty="0">
              <a:solidFill>
                <a:schemeClr val="bg1"/>
              </a:solidFill>
            </a:endParaRPr>
          </a:p>
          <a:p>
            <a:pPr algn="ctr"/>
            <a:r>
              <a:rPr lang="en-ZA" sz="4800" b="1" dirty="0" smtClean="0">
                <a:solidFill>
                  <a:schemeClr val="bg1"/>
                </a:solidFill>
              </a:rPr>
              <a:t>2022-2023</a:t>
            </a:r>
            <a:endParaRPr lang="en-ZA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200800" cy="1503040"/>
          </a:xfrm>
        </p:spPr>
        <p:txBody>
          <a:bodyPr/>
          <a:lstStyle/>
          <a:p>
            <a:pPr algn="ctr"/>
            <a:r>
              <a:rPr lang="en-ZA" dirty="0" smtClean="0"/>
              <a:t>KZN SCHOOLS AQUATICS</a:t>
            </a:r>
            <a:br>
              <a:rPr lang="en-ZA" dirty="0" smtClean="0"/>
            </a:br>
            <a:r>
              <a:rPr lang="en-ZA" dirty="0" smtClean="0"/>
              <a:t>Overall Aim</a:t>
            </a:r>
            <a:r>
              <a:rPr lang="en-ZA" dirty="0"/>
              <a:t/>
            </a:r>
            <a:br>
              <a:rPr lang="en-ZA" dirty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565" y="1619672"/>
            <a:ext cx="7560840" cy="4114800"/>
          </a:xfrm>
        </p:spPr>
        <p:txBody>
          <a:bodyPr/>
          <a:lstStyle/>
          <a:p>
            <a:pPr marL="0" indent="0">
              <a:buNone/>
            </a:pPr>
            <a:endParaRPr lang="en-ZA" sz="2400" dirty="0"/>
          </a:p>
          <a:p>
            <a:pPr marL="0" indent="0">
              <a:buNone/>
            </a:pPr>
            <a:r>
              <a:rPr lang="en-ZA" sz="2400" dirty="0" smtClean="0"/>
              <a:t>To promote swimming in schools throughout the province.</a:t>
            </a:r>
            <a:endParaRPr lang="en-Z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7200800" cy="980728"/>
          </a:xfrm>
        </p:spPr>
        <p:txBody>
          <a:bodyPr/>
          <a:lstStyle/>
          <a:p>
            <a:pPr algn="ctr"/>
            <a:r>
              <a:rPr lang="en-ZA" dirty="0" smtClean="0"/>
              <a:t>KZN SCHOOLS AQUATICS Objectives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" y="1412875"/>
            <a:ext cx="7560945" cy="5254625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ZA" sz="2000" dirty="0" smtClean="0"/>
              <a:t>To improve and update the data base of schools in each district and to ensure that the schools committees are representative of the demographics of the district.</a:t>
            </a:r>
          </a:p>
          <a:p>
            <a:pPr marL="457200" indent="-457200">
              <a:buAutoNum type="arabicPeriod"/>
            </a:pPr>
            <a:r>
              <a:rPr lang="en-ZA" sz="2000" dirty="0" smtClean="0"/>
              <a:t>To promote the formation of swimming clubs in schools with facilities or in close proximity of facilities in the various districts</a:t>
            </a:r>
          </a:p>
          <a:p>
            <a:pPr marL="0" indent="0">
              <a:buNone/>
            </a:pPr>
            <a:r>
              <a:rPr lang="en-ZA" sz="2000" dirty="0" smtClean="0"/>
              <a:t>3.   To encourage educators and parents of schools to</a:t>
            </a:r>
          </a:p>
          <a:p>
            <a:pPr marL="0" indent="0">
              <a:buNone/>
            </a:pPr>
            <a:r>
              <a:rPr lang="en-ZA" sz="2000" dirty="0" smtClean="0"/>
              <a:t>      involve themselves in Technical Officials’ Coaching and </a:t>
            </a:r>
          </a:p>
          <a:p>
            <a:pPr marL="0" indent="0">
              <a:buNone/>
            </a:pPr>
            <a:r>
              <a:rPr lang="en-ZA" sz="2000" dirty="0" smtClean="0"/>
              <a:t>      Administrative Courses</a:t>
            </a:r>
          </a:p>
          <a:p>
            <a:pPr marL="0" indent="0">
              <a:buNone/>
            </a:pPr>
            <a:r>
              <a:rPr lang="en-ZA" sz="2000" dirty="0" smtClean="0"/>
              <a:t>4.   To increase the number of swimmers participating at District </a:t>
            </a:r>
          </a:p>
          <a:p>
            <a:pPr marL="0" indent="0">
              <a:buNone/>
            </a:pPr>
            <a:r>
              <a:rPr lang="en-ZA" sz="2000" dirty="0" smtClean="0"/>
              <a:t>       Schools </a:t>
            </a:r>
            <a:r>
              <a:rPr lang="en-ZA" sz="2000" dirty="0"/>
              <a:t>A</a:t>
            </a:r>
            <a:r>
              <a:rPr lang="en-ZA" sz="2000" dirty="0" smtClean="0"/>
              <a:t>quatics Championships</a:t>
            </a:r>
          </a:p>
          <a:p>
            <a:pPr marL="0" indent="0">
              <a:buNone/>
            </a:pPr>
            <a:r>
              <a:rPr lang="en-ZA" sz="2000" dirty="0" smtClean="0"/>
              <a:t>5.   To encourage participation in Provincial and National and </a:t>
            </a:r>
          </a:p>
          <a:p>
            <a:pPr marL="0" indent="0">
              <a:buNone/>
            </a:pPr>
            <a:r>
              <a:rPr lang="en-ZA" sz="2000" dirty="0" smtClean="0"/>
              <a:t>      International events</a:t>
            </a:r>
          </a:p>
          <a:p>
            <a:pPr marL="0" indent="0">
              <a:buNone/>
            </a:pPr>
            <a:r>
              <a:rPr lang="en-ZA" sz="2000" dirty="0"/>
              <a:t>6.   To support </a:t>
            </a:r>
            <a:r>
              <a:rPr lang="en-ZA" sz="2000" dirty="0" smtClean="0"/>
              <a:t>swimmers selected </a:t>
            </a:r>
            <a:r>
              <a:rPr lang="en-ZA" sz="2000" dirty="0"/>
              <a:t>to represent the province for </a:t>
            </a:r>
          </a:p>
          <a:p>
            <a:pPr marL="0" indent="0">
              <a:buNone/>
            </a:pPr>
            <a:r>
              <a:rPr lang="en-ZA" sz="2000" dirty="0"/>
              <a:t>      the National </a:t>
            </a:r>
            <a:r>
              <a:rPr lang="en-ZA" sz="2000" dirty="0" smtClean="0"/>
              <a:t>Schools </a:t>
            </a:r>
            <a:r>
              <a:rPr lang="en-ZA" sz="2000" dirty="0"/>
              <a:t>Tournament</a:t>
            </a:r>
          </a:p>
          <a:p>
            <a:pPr marL="0" indent="0">
              <a:buNone/>
            </a:pPr>
            <a:endParaRPr lang="en-ZA" sz="2400" dirty="0" smtClean="0"/>
          </a:p>
          <a:p>
            <a:pPr marL="0" indent="0">
              <a:buNone/>
            </a:pPr>
            <a:endParaRPr lang="en-ZA" sz="2400" dirty="0" smtClean="0"/>
          </a:p>
          <a:p>
            <a:pPr marL="457200" indent="-457200">
              <a:buFont typeface="+mj-lt"/>
              <a:buAutoNum type="arabicPeriod"/>
            </a:pPr>
            <a:endParaRPr lang="en-Z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2405" y="1038225"/>
          <a:ext cx="7701915" cy="534987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21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8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9240">
                <a:tc>
                  <a:txBody>
                    <a:bodyPr/>
                    <a:lstStyle/>
                    <a:p>
                      <a:pPr marL="111125" algn="just">
                        <a:spcAft>
                          <a:spcPts val="0"/>
                        </a:spcAft>
                      </a:pPr>
                      <a:r>
                        <a:rPr lang="en-ZA" sz="1600" b="1" spc="10" dirty="0" smtClean="0"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Objective</a:t>
                      </a:r>
                      <a:endParaRPr lang="en-ZA" sz="1600" dirty="0">
                        <a:effectLst/>
                        <a:latin typeface="Arial" panose="020B060402020202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5340" marR="802005" algn="ctr">
                        <a:spcAft>
                          <a:spcPts val="0"/>
                        </a:spcAft>
                      </a:pPr>
                      <a:r>
                        <a:rPr lang="en-ZA" sz="1600" b="1" dirty="0"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lang="en-ZA" sz="1600" b="1" spc="5" dirty="0"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r>
                        <a:rPr lang="en-ZA" sz="1600" b="1" dirty="0"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y</a:t>
                      </a:r>
                      <a:r>
                        <a:rPr lang="en-ZA" sz="1600" b="1" spc="-5" dirty="0"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lang="en-ZA" sz="1600" b="1" spc="-15" dirty="0"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</a:t>
                      </a:r>
                      <a:r>
                        <a:rPr lang="en-ZA" sz="1600" b="1" spc="-5" dirty="0"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</a:t>
                      </a:r>
                      <a:r>
                        <a:rPr lang="en-ZA" sz="1600" b="1" spc="5" dirty="0"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tiv</a:t>
                      </a:r>
                      <a:r>
                        <a:rPr lang="en-ZA" sz="1600" b="1" spc="-10" dirty="0"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</a:t>
                      </a:r>
                      <a:r>
                        <a:rPr lang="en-ZA" sz="1600" b="1" spc="5" dirty="0"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tie</a:t>
                      </a:r>
                      <a:r>
                        <a:rPr lang="en-ZA" sz="1600" b="1" dirty="0"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</a:t>
                      </a:r>
                      <a:endParaRPr lang="en-ZA" sz="1600" dirty="0">
                        <a:effectLst/>
                        <a:latin typeface="Arial" panose="020B060402020202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6880">
                <a:tc>
                  <a:txBody>
                    <a:bodyPr/>
                    <a:lstStyle/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ZA" sz="1400" dirty="0" smtClean="0"/>
                        <a:t>1.To improve and update</a:t>
                      </a:r>
                    </a:p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ZA" sz="1400" dirty="0" smtClean="0"/>
                        <a:t>    the schools’ data</a:t>
                      </a:r>
                      <a:r>
                        <a:rPr lang="en-ZA" sz="1400" baseline="0" dirty="0" smtClean="0"/>
                        <a:t> </a:t>
                      </a:r>
                      <a:r>
                        <a:rPr lang="en-ZA" sz="1400" dirty="0" smtClean="0"/>
                        <a:t>base </a:t>
                      </a:r>
                      <a:r>
                        <a:rPr lang="en-ZA" sz="1400" baseline="0" dirty="0" smtClean="0"/>
                        <a:t>for each</a:t>
                      </a:r>
                    </a:p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ZA" sz="1400" baseline="0" dirty="0" smtClean="0"/>
                        <a:t>    district in the province and to</a:t>
                      </a:r>
                    </a:p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ZA" sz="1400" dirty="0" smtClean="0"/>
                        <a:t>    ensure that that the schools’</a:t>
                      </a:r>
                    </a:p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ZA" sz="1400" dirty="0" smtClean="0"/>
                        <a:t>    committee is representative of</a:t>
                      </a:r>
                    </a:p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ZA" sz="1400" dirty="0" smtClean="0"/>
                        <a:t>    the demographics of the</a:t>
                      </a:r>
                    </a:p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ZA" sz="1400" dirty="0" smtClean="0"/>
                        <a:t>    District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1630" indent="-28575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400" baseline="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Complete Schools survey </a:t>
                      </a:r>
                    </a:p>
                    <a:p>
                      <a:pPr marL="341630" indent="-28575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400" baseline="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Update data base and contact details of schools</a:t>
                      </a:r>
                    </a:p>
                    <a:p>
                      <a:pPr marL="341630" indent="-28575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400" baseline="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Strengthening Schools Districts committees</a:t>
                      </a:r>
                    </a:p>
                    <a:p>
                      <a:pPr marL="341630" indent="-28575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400" dirty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Communicate with all schools in the District</a:t>
                      </a:r>
                    </a:p>
                    <a:p>
                      <a:pPr marL="55880" indent="0" algn="just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ZA" sz="1400" dirty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      through various means and encourage teachers </a:t>
                      </a:r>
                    </a:p>
                    <a:p>
                      <a:pPr marL="55880" indent="0" algn="just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ZA" sz="1400" dirty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      and parents from various communities </a:t>
                      </a:r>
                    </a:p>
                    <a:p>
                      <a:pPr marL="55880" indent="0" algn="just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ZA" sz="1400" dirty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      to get involved in school swimming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352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ZA" sz="1400" dirty="0" smtClean="0"/>
                        <a:t>2.</a:t>
                      </a:r>
                      <a:r>
                        <a:rPr lang="en-ZA" sz="1400" baseline="0" dirty="0" smtClean="0"/>
                        <a:t> Promote the formation of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ZA" sz="1400" baseline="0" dirty="0" smtClean="0"/>
                        <a:t>    swimming clubs in schools in the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ZA" sz="1400" baseline="0" dirty="0" smtClean="0"/>
                        <a:t>    various districts</a:t>
                      </a:r>
                      <a:endParaRPr lang="en-ZA" sz="1400" dirty="0" smtClean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1630" marR="69850" indent="-28575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400" baseline="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Identify schools with pools or close to pools</a:t>
                      </a:r>
                    </a:p>
                    <a:p>
                      <a:pPr marL="341630" marR="69850" indent="-28575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400" baseline="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Promote learn to swim at schools with pools or in schools that are close to pools </a:t>
                      </a:r>
                    </a:p>
                    <a:p>
                      <a:pPr marL="341630" marR="69850" indent="-28575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400" baseline="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Form, as a start, a swimming club in each of the Districts in the Province (12). These selected schools will need to be supported by the KZN DSR/DOE and </a:t>
                      </a:r>
                      <a:r>
                        <a:rPr lang="en-ZA" sz="1400" dirty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the Federation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023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ZA" sz="1400" dirty="0" smtClean="0"/>
                        <a:t>3. </a:t>
                      </a:r>
                      <a:r>
                        <a:rPr lang="en-ZA" sz="1400" dirty="0" smtClean="0">
                          <a:sym typeface="+mn-ea"/>
                        </a:rPr>
                        <a:t>To encourage educators and parents</a:t>
                      </a:r>
                    </a:p>
                    <a:p>
                      <a:pPr marL="0" indent="0">
                        <a:buNone/>
                      </a:pPr>
                      <a:r>
                        <a:rPr lang="en-ZA" sz="1400" dirty="0" smtClean="0">
                          <a:sym typeface="+mn-ea"/>
                        </a:rPr>
                        <a:t>    of schools to involve themselves in</a:t>
                      </a:r>
                    </a:p>
                    <a:p>
                      <a:pPr marL="0" indent="0">
                        <a:buNone/>
                      </a:pPr>
                      <a:r>
                        <a:rPr lang="en-ZA" sz="1400" dirty="0" smtClean="0">
                          <a:sym typeface="+mn-ea"/>
                        </a:rPr>
                        <a:t>    Technical Officials’, Coaching and </a:t>
                      </a:r>
                    </a:p>
                    <a:p>
                      <a:pPr marL="0" indent="0">
                        <a:buNone/>
                      </a:pPr>
                      <a:r>
                        <a:rPr lang="en-ZA" sz="1400" dirty="0" smtClean="0">
                          <a:sym typeface="+mn-ea"/>
                        </a:rPr>
                        <a:t>    Administrative Courses</a:t>
                      </a:r>
                      <a:endParaRPr lang="en-ZA" sz="1400" dirty="0" smtClean="0"/>
                    </a:p>
                    <a:p>
                      <a:pPr marL="0" indent="0">
                        <a:buFont typeface="+mj-lt"/>
                        <a:buNone/>
                      </a:pPr>
                      <a:endParaRPr lang="en-ZA" sz="1400" dirty="0" smtClean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sz="1400" baseline="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Run courses with the assistance of the Federation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sz="1400" baseline="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Get teachers and parents who have qualified asTechnical Officials to officiate at Federation and Schools’galas</a:t>
                      </a:r>
                    </a:p>
                    <a:p>
                      <a:pPr indent="0">
                        <a:buFont typeface="Arial" panose="020B0604020202020204" pitchFamily="34" charset="0"/>
                        <a:buChar char="•"/>
                      </a:pPr>
                      <a:r>
                        <a:rPr lang="en-ZA" sz="1400" baseline="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    Teachers and parents who qualify as coaches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400" baseline="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      to start Clubs at their schools and coach </a:t>
                      </a:r>
                    </a:p>
                    <a:p>
                      <a:pPr indent="0">
                        <a:buFont typeface="Arial" panose="020B0604020202020204" pitchFamily="34" charset="0"/>
                        <a:buChar char="•"/>
                      </a:pPr>
                      <a:r>
                        <a:rPr lang="en-ZA" sz="1400" baseline="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    Educators and parents to be encouaged to take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400" baseline="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      on administrative roles in the club at the school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itle 1"/>
          <p:cNvSpPr txBox="1"/>
          <p:nvPr/>
        </p:nvSpPr>
        <p:spPr bwMode="auto">
          <a:xfrm>
            <a:off x="251460" y="332740"/>
            <a:ext cx="7305675" cy="770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ctr"/>
            <a:r>
              <a:rPr lang="en-ZA" sz="2800" dirty="0" smtClean="0">
                <a:solidFill>
                  <a:srgbClr val="000000"/>
                </a:solidFill>
              </a:rPr>
              <a:t>KZN SCHOOLS AQUATICS </a:t>
            </a:r>
            <a:r>
              <a:rPr lang="en-ZA" sz="2800" kern="0" dirty="0" smtClean="0">
                <a:solidFill>
                  <a:srgbClr val="000000"/>
                </a:solidFill>
              </a:rPr>
              <a:t>Activities</a:t>
            </a:r>
            <a:endParaRPr lang="en-ZA" sz="2800" kern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 smtClean="0"/>
              <a:t>KZN SCHOOLS AQUATICS</a:t>
            </a:r>
            <a:br>
              <a:rPr lang="en-ZA" dirty="0" smtClean="0"/>
            </a:br>
            <a:r>
              <a:rPr lang="en-ZA" dirty="0" smtClean="0"/>
              <a:t>Activities</a:t>
            </a:r>
            <a:endParaRPr lang="en-Z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95605" y="1981200"/>
          <a:ext cx="7560310" cy="48768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72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32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72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dirty="0" smtClean="0"/>
                        <a:t>4.</a:t>
                      </a:r>
                      <a:r>
                        <a:rPr lang="en-ZA" sz="1600" baseline="0" dirty="0" smtClean="0">
                          <a:solidFill>
                            <a:schemeClr val="tx1"/>
                          </a:solidFill>
                        </a:rPr>
                        <a:t> To increase the number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baseline="0" dirty="0" smtClean="0">
                          <a:solidFill>
                            <a:schemeClr val="tx1"/>
                          </a:solidFill>
                        </a:rPr>
                        <a:t>     of swimmers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baseline="0" dirty="0" smtClean="0">
                          <a:solidFill>
                            <a:schemeClr val="tx1"/>
                          </a:solidFill>
                        </a:rPr>
                        <a:t>     participating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baseline="0" dirty="0" smtClean="0">
                          <a:solidFill>
                            <a:schemeClr val="tx1"/>
                          </a:solidFill>
                        </a:rPr>
                        <a:t>     in Schools District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baseline="0" dirty="0" smtClean="0">
                          <a:solidFill>
                            <a:schemeClr val="tx1"/>
                          </a:solidFill>
                        </a:rPr>
                        <a:t>     Championships</a:t>
                      </a:r>
                      <a:endParaRPr lang="en-ZA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ZA" sz="1600" baseline="0" dirty="0" smtClean="0"/>
                    </a:p>
                    <a:p>
                      <a:pPr marL="0" indent="0">
                        <a:buFont typeface="+mj-lt"/>
                        <a:buNone/>
                      </a:pPr>
                      <a:endParaRPr lang="en-ZA" sz="1600" baseline="0" dirty="0" smtClean="0"/>
                    </a:p>
                    <a:p>
                      <a:pPr marL="0" indent="0">
                        <a:buFont typeface="+mj-lt"/>
                        <a:buNone/>
                      </a:pPr>
                      <a:endParaRPr lang="en-ZA" sz="1600" baseline="0" dirty="0" smtClean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sz="1600" baseline="0" dirty="0" smtClean="0">
                          <a:solidFill>
                            <a:schemeClr val="tx1"/>
                          </a:solidFill>
                        </a:rPr>
                        <a:t>School swimmers will be encouraged to participate in KZNA galas and inter-school galas to prepare for participation in Schools District Championships.  A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600" baseline="0" dirty="0" smtClean="0">
                          <a:solidFill>
                            <a:schemeClr val="tx1"/>
                          </a:solidFill>
                        </a:rPr>
                        <a:t>     programme needs to be run collectively by the 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600" baseline="0" dirty="0" smtClean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ZA" sz="1600" dirty="0" smtClean="0">
                          <a:sym typeface="+mn-ea"/>
                        </a:rPr>
                        <a:t>Federation </a:t>
                      </a:r>
                      <a:r>
                        <a:rPr lang="en-ZA" sz="1600" baseline="0" dirty="0" smtClean="0">
                          <a:solidFill>
                            <a:schemeClr val="tx1"/>
                          </a:solidFill>
                        </a:rPr>
                        <a:t>Districts’ and Schools’ Structures in 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600" baseline="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     each District to ecourage participation of schools;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600" baseline="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     swimmers.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688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dirty="0" smtClean="0"/>
                        <a:t>5.  </a:t>
                      </a:r>
                      <a:r>
                        <a:rPr lang="en-ZA" sz="1600" dirty="0" smtClean="0">
                          <a:sym typeface="+mn-ea"/>
                        </a:rPr>
                        <a:t>To encourage</a:t>
                      </a:r>
                      <a:endParaRPr lang="en-ZA" sz="1600" dirty="0" smtClean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dirty="0" smtClean="0">
                          <a:sym typeface="+mn-ea"/>
                        </a:rPr>
                        <a:t>      participation in the </a:t>
                      </a:r>
                      <a:endParaRPr lang="en-ZA" sz="1600" dirty="0" smtClean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dirty="0" smtClean="0">
                          <a:sym typeface="+mn-ea"/>
                        </a:rPr>
                        <a:t>      Provincial,National and </a:t>
                      </a:r>
                      <a:endParaRPr lang="en-ZA" sz="1600" dirty="0" smtClean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dirty="0" smtClean="0">
                          <a:sym typeface="+mn-ea"/>
                        </a:rPr>
                        <a:t>      International events</a:t>
                      </a:r>
                      <a:endParaRPr lang="en-ZA" sz="1600" dirty="0" smtClean="0"/>
                    </a:p>
                    <a:p>
                      <a:pPr marL="0" indent="0">
                        <a:buFont typeface="+mj-lt"/>
                        <a:buNone/>
                      </a:pPr>
                      <a:endParaRPr lang="en-ZA" sz="1600" dirty="0" smtClean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sz="160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  <a:sym typeface="+mn-ea"/>
                        </a:rPr>
                        <a:t>Schools that have competitive swimmers will be encouraged to enter their swimmers in the District Championships in order to be eligible for Provincial, National and International selections.</a:t>
                      </a:r>
                      <a:endParaRPr lang="en-ZA" sz="1600" baseline="0" dirty="0" smtClean="0">
                        <a:effectLst/>
                        <a:latin typeface="Arial" panose="020B0604020202020204"/>
                        <a:ea typeface="Calibri" panose="020F0502020204030204"/>
                        <a:cs typeface="Times New Roman" panose="02020603050405020304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sz="160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  <a:sym typeface="+mn-ea"/>
                        </a:rPr>
                        <a:t>Set up meeting with coaches to get their commitment to drive this objective</a:t>
                      </a:r>
                      <a:endParaRPr lang="en-ZA" sz="1600" baseline="0" dirty="0" smtClean="0">
                        <a:effectLst/>
                        <a:latin typeface="Arial" panose="020B0604020202020204"/>
                        <a:ea typeface="Calibri" panose="020F0502020204030204"/>
                        <a:cs typeface="Times New Roman" panose="02020603050405020304"/>
                      </a:endParaRPr>
                    </a:p>
                    <a:p>
                      <a:pPr marL="55880" marR="69850" indent="0" algn="just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ZA" sz="1600" dirty="0">
                        <a:effectLst/>
                        <a:latin typeface="Arial" panose="020B060402020202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baseline="0" dirty="0" smtClean="0"/>
                        <a:t> 6.  To prepare swimmers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baseline="0" dirty="0" smtClean="0"/>
                        <a:t>      selected to represent the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baseline="0" dirty="0" smtClean="0"/>
                        <a:t>      province for the National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baseline="0" dirty="0" smtClean="0"/>
                        <a:t>      Schools Tournament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sz="1600" baseline="0" dirty="0" smtClean="0">
                          <a:effectLst/>
                          <a:latin typeface="Arial" panose="020B0604020202020204"/>
                          <a:ea typeface="Calibri" panose="020F0502020204030204"/>
                          <a:cs typeface="Times New Roman" panose="02020603050405020304"/>
                        </a:rPr>
                        <a:t>To engage selected swimmers in a camp to prepare for the National Tournament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312322"/>
              </p:ext>
            </p:extLst>
          </p:nvPr>
        </p:nvGraphicFramePr>
        <p:xfrm>
          <a:off x="398145" y="1897380"/>
          <a:ext cx="7270115" cy="481584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310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9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7495">
                <a:tc>
                  <a:txBody>
                    <a:bodyPr/>
                    <a:lstStyle/>
                    <a:p>
                      <a:pPr marL="111125" algn="just">
                        <a:spcAft>
                          <a:spcPts val="0"/>
                        </a:spcAft>
                      </a:pPr>
                      <a:r>
                        <a:rPr lang="en-ZA" sz="1600" b="1" spc="10" dirty="0" smtClean="0"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Objective</a:t>
                      </a:r>
                      <a:endParaRPr lang="en-ZA" sz="1600" dirty="0">
                        <a:effectLst/>
                        <a:latin typeface="Arial" panose="020B060402020202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5340" marR="802005" algn="ctr">
                        <a:spcAft>
                          <a:spcPts val="0"/>
                        </a:spcAft>
                      </a:pPr>
                      <a:r>
                        <a:rPr lang="en-ZA" sz="1600" b="1" dirty="0" smtClean="0"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Measurable </a:t>
                      </a:r>
                      <a:r>
                        <a:rPr lang="en-ZA" sz="1600" b="1" dirty="0" smtClean="0"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Outputs </a:t>
                      </a:r>
                      <a:r>
                        <a:rPr lang="en-ZA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Make Targets SMART</a:t>
                      </a:r>
                      <a:endParaRPr lang="en-ZA" sz="1600" dirty="0">
                        <a:solidFill>
                          <a:srgbClr val="FF0000"/>
                        </a:solidFill>
                        <a:effectLst/>
                        <a:latin typeface="Arial" panose="020B060402020202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3175">
                <a:tc>
                  <a:txBody>
                    <a:bodyPr/>
                    <a:lstStyle/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ZA" sz="1800" dirty="0" smtClean="0"/>
                        <a:t>1.To improve and</a:t>
                      </a:r>
                    </a:p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ZA" sz="1800" dirty="0" smtClean="0"/>
                        <a:t>    update the schools</a:t>
                      </a:r>
                    </a:p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ZA" sz="1800" baseline="0" dirty="0" smtClean="0"/>
                        <a:t>    </a:t>
                      </a:r>
                      <a:r>
                        <a:rPr lang="en-ZA" sz="1800" dirty="0" smtClean="0"/>
                        <a:t>data</a:t>
                      </a:r>
                      <a:r>
                        <a:rPr lang="en-ZA" sz="1800" baseline="0" dirty="0" smtClean="0"/>
                        <a:t> </a:t>
                      </a:r>
                      <a:r>
                        <a:rPr lang="en-ZA" sz="1800" dirty="0" smtClean="0"/>
                        <a:t>base</a:t>
                      </a:r>
                      <a:r>
                        <a:rPr lang="en-ZA" sz="1800" baseline="0" dirty="0" smtClean="0"/>
                        <a:t> for each  </a:t>
                      </a:r>
                    </a:p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ZA" sz="1800" baseline="0" dirty="0" smtClean="0"/>
                        <a:t>    district in the  </a:t>
                      </a:r>
                    </a:p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ZA" sz="1800" baseline="0" dirty="0" smtClean="0"/>
                        <a:t>    province</a:t>
                      </a:r>
                      <a:endParaRPr lang="en-ZA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Have</a:t>
                      </a:r>
                      <a:r>
                        <a:rPr lang="en-ZA" baseline="0" dirty="0" smtClean="0"/>
                        <a:t> a data base including contact details of all schools in the various districts in the province and information regarding schools that promote swimming and those interested in promoting</a:t>
                      </a:r>
                    </a:p>
                    <a:p>
                      <a:r>
                        <a:rPr lang="en-ZA" dirty="0" smtClean="0"/>
                        <a:t>Swimming by </a:t>
                      </a:r>
                      <a:r>
                        <a:rPr lang="en-ZA" dirty="0" smtClean="0">
                          <a:solidFill>
                            <a:srgbClr val="FF0000"/>
                          </a:solidFill>
                        </a:rPr>
                        <a:t>Date</a:t>
                      </a:r>
                      <a:r>
                        <a:rPr lang="en-ZA" baseline="0" dirty="0" smtClean="0">
                          <a:solidFill>
                            <a:srgbClr val="FF0000"/>
                          </a:solidFill>
                        </a:rPr>
                        <a:t> ???</a:t>
                      </a:r>
                      <a:r>
                        <a:rPr lang="en-ZA" dirty="0" smtClean="0">
                          <a:solidFill>
                            <a:srgbClr val="FF0000"/>
                          </a:solidFill>
                        </a:rPr>
                        <a:t>.</a:t>
                      </a:r>
                      <a:endParaRPr lang="en-ZA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dirty="0" smtClean="0"/>
                        <a:t>2.</a:t>
                      </a:r>
                      <a:r>
                        <a:rPr lang="en-ZA" sz="1600" baseline="0" dirty="0" smtClean="0"/>
                        <a:t> Promote formation of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baseline="0" dirty="0" smtClean="0"/>
                        <a:t>    swimming clubs in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baseline="0" dirty="0" smtClean="0"/>
                        <a:t>    schools in the various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ZA" sz="1600" baseline="0" dirty="0" smtClean="0"/>
                        <a:t>    districts</a:t>
                      </a:r>
                      <a:endParaRPr lang="en-ZA" sz="1600" dirty="0" smtClean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 establish 12</a:t>
                      </a:r>
                      <a:r>
                        <a:rPr lang="en-ZA" baseline="0" dirty="0" smtClean="0"/>
                        <a:t> new</a:t>
                      </a:r>
                      <a:r>
                        <a:rPr lang="en-ZA" dirty="0" smtClean="0"/>
                        <a:t> School Clubs in</a:t>
                      </a:r>
                      <a:r>
                        <a:rPr lang="en-ZA" baseline="0" dirty="0" smtClean="0"/>
                        <a:t> the province</a:t>
                      </a:r>
                      <a:r>
                        <a:rPr lang="en-ZA" dirty="0" smtClean="0"/>
                        <a:t> </a:t>
                      </a:r>
                      <a:r>
                        <a:rPr lang="en-ZA" dirty="0" smtClean="0"/>
                        <a:t>by </a:t>
                      </a:r>
                      <a:r>
                        <a:rPr lang="en-ZA" dirty="0" smtClean="0">
                          <a:solidFill>
                            <a:srgbClr val="FF0000"/>
                          </a:solidFill>
                        </a:rPr>
                        <a:t>Date.????</a:t>
                      </a:r>
                      <a:endParaRPr lang="en-ZA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6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ZA" sz="1600" dirty="0" smtClean="0"/>
                        <a:t>3.</a:t>
                      </a:r>
                      <a:r>
                        <a:rPr lang="en-ZA" sz="1600" dirty="0" smtClean="0">
                          <a:sym typeface="+mn-ea"/>
                        </a:rPr>
                        <a:t>To encourage </a:t>
                      </a:r>
                    </a:p>
                    <a:p>
                      <a:pPr marL="0" indent="0">
                        <a:buNone/>
                      </a:pPr>
                      <a:r>
                        <a:rPr lang="en-ZA" sz="1600" dirty="0" smtClean="0">
                          <a:sym typeface="+mn-ea"/>
                        </a:rPr>
                        <a:t>    educators and parents</a:t>
                      </a:r>
                    </a:p>
                    <a:p>
                      <a:pPr marL="0" indent="0">
                        <a:buNone/>
                      </a:pPr>
                      <a:r>
                        <a:rPr lang="en-ZA" sz="1600" dirty="0" smtClean="0">
                          <a:sym typeface="+mn-ea"/>
                        </a:rPr>
                        <a:t>    of schools to involve </a:t>
                      </a:r>
                    </a:p>
                    <a:p>
                      <a:pPr marL="0" indent="0">
                        <a:buNone/>
                      </a:pPr>
                      <a:r>
                        <a:rPr lang="en-ZA" sz="1600" dirty="0" smtClean="0">
                          <a:sym typeface="+mn-ea"/>
                        </a:rPr>
                        <a:t>    themselves in </a:t>
                      </a:r>
                    </a:p>
                    <a:p>
                      <a:pPr marL="0" indent="0">
                        <a:buNone/>
                      </a:pPr>
                      <a:r>
                        <a:rPr lang="en-ZA" sz="1600" dirty="0" smtClean="0">
                          <a:sym typeface="+mn-ea"/>
                        </a:rPr>
                        <a:t>    Technical Officials’,</a:t>
                      </a:r>
                    </a:p>
                    <a:p>
                      <a:pPr marL="0" indent="0">
                        <a:buNone/>
                      </a:pPr>
                      <a:r>
                        <a:rPr lang="en-ZA" sz="1600" dirty="0" smtClean="0">
                          <a:sym typeface="+mn-ea"/>
                        </a:rPr>
                        <a:t>    Coaching and </a:t>
                      </a:r>
                    </a:p>
                    <a:p>
                      <a:pPr marL="0" indent="0">
                        <a:buNone/>
                      </a:pPr>
                      <a:r>
                        <a:rPr lang="en-ZA" sz="1600" dirty="0" smtClean="0">
                          <a:sym typeface="+mn-ea"/>
                        </a:rPr>
                        <a:t>    Administrative Courses</a:t>
                      </a:r>
                      <a:endParaRPr lang="en-ZA" sz="1600" baseline="0" dirty="0" smtClean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To increase the number of teachers and parents </a:t>
                      </a:r>
                    </a:p>
                    <a:p>
                      <a:r>
                        <a:rPr lang="en-ZA" dirty="0"/>
                        <a:t>that become Technical Officials, Coaches and Administrators that will encourage the formation of Clubs in each </a:t>
                      </a:r>
                      <a:r>
                        <a:rPr lang="en-ZA" dirty="0" smtClean="0"/>
                        <a:t>District.</a:t>
                      </a:r>
                      <a:r>
                        <a:rPr lang="en-ZA" dirty="0" smtClean="0">
                          <a:solidFill>
                            <a:srgbClr val="FF0000"/>
                          </a:solidFill>
                        </a:rPr>
                        <a:t> Need a NUMBER of OFFICAILS e.g. 100 new teachers trained as officials</a:t>
                      </a:r>
                      <a:endParaRPr lang="en-ZA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itle 1"/>
          <p:cNvSpPr txBox="1"/>
          <p:nvPr/>
        </p:nvSpPr>
        <p:spPr bwMode="auto">
          <a:xfrm>
            <a:off x="251460" y="-315595"/>
            <a:ext cx="7161530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ctr"/>
            <a:endParaRPr lang="en-ZA" dirty="0" smtClean="0">
              <a:solidFill>
                <a:srgbClr val="000000"/>
              </a:solidFill>
            </a:endParaRPr>
          </a:p>
          <a:p>
            <a:pPr algn="ctr"/>
            <a:endParaRPr lang="en-ZA" dirty="0" smtClean="0">
              <a:solidFill>
                <a:srgbClr val="000000"/>
              </a:solidFill>
            </a:endParaRPr>
          </a:p>
          <a:p>
            <a:pPr algn="ctr"/>
            <a:r>
              <a:rPr lang="en-ZA" dirty="0" smtClean="0">
                <a:solidFill>
                  <a:srgbClr val="000000"/>
                </a:solidFill>
              </a:rPr>
              <a:t>KWAZULU-NATAL SCHOOLS AQUATICS</a:t>
            </a:r>
          </a:p>
          <a:p>
            <a:pPr algn="ctr"/>
            <a:r>
              <a:rPr lang="en-ZA" dirty="0" smtClean="0">
                <a:solidFill>
                  <a:srgbClr val="000000"/>
                </a:solidFill>
              </a:rPr>
              <a:t> </a:t>
            </a:r>
            <a:r>
              <a:rPr lang="en-ZA" kern="0" dirty="0" smtClean="0">
                <a:solidFill>
                  <a:srgbClr val="000000"/>
                </a:solidFill>
              </a:rPr>
              <a:t>Outputs</a:t>
            </a:r>
            <a:endParaRPr lang="en-ZA" kern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6840760" cy="1635968"/>
          </a:xfrm>
        </p:spPr>
        <p:txBody>
          <a:bodyPr/>
          <a:lstStyle/>
          <a:p>
            <a:pPr algn="ctr"/>
            <a:r>
              <a:rPr lang="en-ZA" dirty="0"/>
              <a:t>KWAZULU-NATAL SCHOOLS AQUATICS</a:t>
            </a:r>
            <a:r>
              <a:rPr lang="en-ZA"/>
              <a:t/>
            </a:r>
            <a:br>
              <a:rPr lang="en-ZA"/>
            </a:br>
            <a:r>
              <a:rPr lang="en-ZA" smtClean="0"/>
              <a:t>Outputs</a:t>
            </a:r>
            <a:endParaRPr lang="en-Z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0665528"/>
              </p:ext>
            </p:extLst>
          </p:nvPr>
        </p:nvGraphicFramePr>
        <p:xfrm>
          <a:off x="395536" y="1981200"/>
          <a:ext cx="7560310" cy="426636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402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58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42392">
                <a:tc>
                  <a:txBody>
                    <a:bodyPr/>
                    <a:lstStyle/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dirty="0"/>
                        <a:t>4.  T</a:t>
                      </a:r>
                      <a:r>
                        <a:rPr lang="en-ZA" sz="1800" dirty="0" smtClean="0">
                          <a:sym typeface="+mn-ea"/>
                        </a:rPr>
                        <a:t>o increase the  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800" dirty="0" smtClean="0">
                          <a:sym typeface="+mn-ea"/>
                        </a:rPr>
                        <a:t>     number of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800" dirty="0" smtClean="0">
                          <a:sym typeface="+mn-ea"/>
                        </a:rPr>
                        <a:t>     swimmers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800" dirty="0" smtClean="0">
                          <a:sym typeface="+mn-ea"/>
                        </a:rPr>
                        <a:t>     participating in    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800" dirty="0" smtClean="0">
                          <a:sym typeface="+mn-ea"/>
                        </a:rPr>
                        <a:t>     Schools District 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800" dirty="0" smtClean="0">
                          <a:sym typeface="+mn-ea"/>
                        </a:rPr>
                        <a:t>     Championships</a:t>
                      </a:r>
                      <a:endParaRPr lang="en-ZA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dirty="0"/>
                        <a:t> S</a:t>
                      </a:r>
                      <a:r>
                        <a:rPr lang="en-ZA" sz="1800" dirty="0" smtClean="0">
                          <a:sym typeface="+mn-ea"/>
                        </a:rPr>
                        <a:t>ee an increase of a minimum of </a:t>
                      </a:r>
                      <a:r>
                        <a:rPr lang="en-ZA" sz="1800" dirty="0" smtClean="0">
                          <a:solidFill>
                            <a:srgbClr val="FF0000"/>
                          </a:solidFill>
                          <a:sym typeface="+mn-ea"/>
                        </a:rPr>
                        <a:t>20 swimmers</a:t>
                      </a:r>
                      <a:endParaRPr lang="en-ZA" sz="180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800" dirty="0" smtClean="0">
                          <a:sym typeface="+mn-ea"/>
                        </a:rPr>
                        <a:t>      participating in each District Championship in</a:t>
                      </a:r>
                      <a:endParaRPr lang="en-ZA" sz="1800" baseline="0" dirty="0" smtClean="0"/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800" dirty="0" smtClean="0">
                          <a:sym typeface="+mn-ea"/>
                        </a:rPr>
                        <a:t>      the forthcoming District </a:t>
                      </a:r>
                      <a:r>
                        <a:rPr lang="en-ZA" sz="1800" dirty="0" smtClean="0">
                          <a:sym typeface="+mn-ea"/>
                        </a:rPr>
                        <a:t>Championships</a:t>
                      </a:r>
                      <a:r>
                        <a:rPr lang="en-ZA" sz="1800" baseline="0" dirty="0" smtClean="0">
                          <a:sym typeface="+mn-ea"/>
                        </a:rPr>
                        <a:t> by </a:t>
                      </a:r>
                      <a:r>
                        <a:rPr lang="en-ZA" sz="1800" baseline="0" dirty="0" smtClean="0">
                          <a:solidFill>
                            <a:srgbClr val="FF0000"/>
                          </a:solidFill>
                          <a:sym typeface="+mn-ea"/>
                        </a:rPr>
                        <a:t>Date???</a:t>
                      </a:r>
                      <a:endParaRPr lang="en-ZA" sz="1800" dirty="0">
                        <a:solidFill>
                          <a:srgbClr val="FF0000"/>
                        </a:solidFill>
                      </a:endParaRPr>
                    </a:p>
                    <a:p>
                      <a:pPr marL="285750" indent="-285750"/>
                      <a:endParaRPr lang="en-ZA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0375">
                <a:tc>
                  <a:txBody>
                    <a:bodyPr/>
                    <a:lstStyle/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600" dirty="0" smtClean="0"/>
                        <a:t>5.   To encourage 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600" dirty="0" smtClean="0"/>
                        <a:t>       participation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600" dirty="0" smtClean="0"/>
                        <a:t>       in  the Provincial and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600" dirty="0" smtClean="0"/>
                        <a:t>       National Competitions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dirty="0"/>
                        <a:t>Coaches and schools to encourage their swimmers to participate in the District </a:t>
                      </a:r>
                      <a:r>
                        <a:rPr lang="en-ZA" dirty="0" smtClean="0"/>
                        <a:t>Championships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dirty="0" smtClean="0">
                          <a:solidFill>
                            <a:srgbClr val="FF0000"/>
                          </a:solidFill>
                        </a:rPr>
                        <a:t>Date, number of schools, Look at incentive for Coaches</a:t>
                      </a:r>
                      <a:endParaRPr lang="en-ZA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8847">
                <a:tc>
                  <a:txBody>
                    <a:bodyPr/>
                    <a:lstStyle/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600" baseline="0" dirty="0" smtClean="0"/>
                        <a:t>6.   To support swimmers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600" baseline="0" dirty="0" smtClean="0"/>
                        <a:t>      selected to represent 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600" baseline="0" dirty="0" smtClean="0"/>
                        <a:t>      the province for the 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600" baseline="0" dirty="0" smtClean="0"/>
                        <a:t>      National Schools 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sz="1600" baseline="0" dirty="0" smtClean="0"/>
                        <a:t>      Tournament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dirty="0"/>
                        <a:t>Swimmers to be better prepared</a:t>
                      </a:r>
                    </a:p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en-ZA" dirty="0"/>
                        <a:t>     for participation in the National </a:t>
                      </a:r>
                      <a:r>
                        <a:rPr lang="en-ZA" dirty="0" smtClean="0"/>
                        <a:t>Tournament. </a:t>
                      </a:r>
                      <a:r>
                        <a:rPr lang="en-ZA" dirty="0" smtClean="0">
                          <a:solidFill>
                            <a:srgbClr val="FF0000"/>
                          </a:solidFill>
                        </a:rPr>
                        <a:t>How do you measure ‘better prepared”</a:t>
                      </a:r>
                      <a:endParaRPr lang="en-ZA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565" y="764704"/>
            <a:ext cx="7560840" cy="5184576"/>
          </a:xfrm>
        </p:spPr>
        <p:txBody>
          <a:bodyPr/>
          <a:lstStyle/>
          <a:p>
            <a:r>
              <a:rPr lang="en-ZA" sz="2400" dirty="0" smtClean="0"/>
              <a:t>Lack of response and support from </a:t>
            </a:r>
            <a:r>
              <a:rPr lang="en-ZA" sz="2400" dirty="0" smtClean="0"/>
              <a:t>schools – </a:t>
            </a:r>
            <a:r>
              <a:rPr lang="en-ZA" sz="2400" dirty="0" smtClean="0">
                <a:solidFill>
                  <a:srgbClr val="FF0000"/>
                </a:solidFill>
              </a:rPr>
              <a:t>need better comms with schools – how – Need concrete </a:t>
            </a:r>
            <a:r>
              <a:rPr lang="en-ZA" sz="2400" dirty="0" err="1" smtClean="0">
                <a:solidFill>
                  <a:srgbClr val="FF0000"/>
                </a:solidFill>
              </a:rPr>
              <a:t>inititive</a:t>
            </a:r>
            <a:endParaRPr lang="en-ZA" sz="2400" dirty="0" smtClean="0">
              <a:solidFill>
                <a:srgbClr val="FF0000"/>
              </a:solidFill>
            </a:endParaRPr>
          </a:p>
          <a:p>
            <a:r>
              <a:rPr lang="en-ZA" sz="2400" dirty="0" smtClean="0"/>
              <a:t>Schools’ District Committees being dysfunctional</a:t>
            </a:r>
          </a:p>
          <a:p>
            <a:pPr marL="0" indent="0">
              <a:buNone/>
            </a:pPr>
            <a:r>
              <a:rPr lang="en-ZA" sz="2400" dirty="0" smtClean="0"/>
              <a:t>    and not driving </a:t>
            </a:r>
            <a:r>
              <a:rPr lang="en-ZA" sz="2400" dirty="0" smtClean="0"/>
              <a:t>objectives – </a:t>
            </a:r>
            <a:r>
              <a:rPr lang="en-ZA" sz="2400" dirty="0" smtClean="0">
                <a:solidFill>
                  <a:srgbClr val="FF0000"/>
                </a:solidFill>
              </a:rPr>
              <a:t>Amalgamate the District Federation Structure with the District Schools Structure</a:t>
            </a:r>
          </a:p>
          <a:p>
            <a:pPr marL="0" indent="0">
              <a:buNone/>
            </a:pPr>
            <a:r>
              <a:rPr lang="en-ZA" sz="2400" dirty="0" smtClean="0">
                <a:solidFill>
                  <a:srgbClr val="FF0000"/>
                </a:solidFill>
              </a:rPr>
              <a:t>Look at Policy for Home Scholars – how to </a:t>
            </a:r>
            <a:r>
              <a:rPr lang="en-ZA" sz="2400" dirty="0" err="1" smtClean="0">
                <a:solidFill>
                  <a:srgbClr val="FF0000"/>
                </a:solidFill>
              </a:rPr>
              <a:t>acommodate</a:t>
            </a:r>
            <a:endParaRPr lang="en-ZA" sz="2400" dirty="0" smtClean="0">
              <a:solidFill>
                <a:srgbClr val="FF0000"/>
              </a:solidFill>
            </a:endParaRPr>
          </a:p>
          <a:p>
            <a:r>
              <a:rPr lang="en-ZA" sz="2400" dirty="0" smtClean="0"/>
              <a:t>Coaches and schools not supporting the objectives</a:t>
            </a:r>
          </a:p>
          <a:p>
            <a:pPr marL="0" indent="0">
              <a:buNone/>
            </a:pPr>
            <a:r>
              <a:rPr lang="en-ZA" sz="2400" dirty="0"/>
              <a:t> </a:t>
            </a:r>
            <a:r>
              <a:rPr lang="en-ZA" sz="2400" dirty="0" smtClean="0"/>
              <a:t>   and not encouraging their swimmers to participate</a:t>
            </a:r>
          </a:p>
          <a:p>
            <a:pPr marL="0" indent="0">
              <a:buNone/>
            </a:pPr>
            <a:r>
              <a:rPr lang="en-ZA" sz="2400" dirty="0"/>
              <a:t> </a:t>
            </a:r>
            <a:r>
              <a:rPr lang="en-ZA" sz="2400" dirty="0" smtClean="0"/>
              <a:t>   in the District </a:t>
            </a:r>
            <a:r>
              <a:rPr lang="en-ZA" sz="2400" dirty="0" smtClean="0"/>
              <a:t>Championships </a:t>
            </a:r>
            <a:r>
              <a:rPr lang="en-ZA" sz="2400" dirty="0" smtClean="0">
                <a:solidFill>
                  <a:srgbClr val="FF0000"/>
                </a:solidFill>
              </a:rPr>
              <a:t>– Incentivise Coaches for bring in new school swimmers</a:t>
            </a:r>
            <a:endParaRPr lang="en-ZA" sz="2400" dirty="0" smtClean="0">
              <a:solidFill>
                <a:srgbClr val="FF0000"/>
              </a:solidFill>
            </a:endParaRPr>
          </a:p>
          <a:p>
            <a:r>
              <a:rPr lang="en-ZA" sz="2400" dirty="0" smtClean="0"/>
              <a:t>Coaches not releasing their swimmers to participate in the camp to prepare for the National Schools’</a:t>
            </a:r>
          </a:p>
          <a:p>
            <a:pPr marL="0" indent="0">
              <a:buNone/>
            </a:pPr>
            <a:r>
              <a:rPr lang="en-ZA" sz="2400" dirty="0" smtClean="0"/>
              <a:t>    </a:t>
            </a:r>
            <a:r>
              <a:rPr lang="en-ZA" sz="2400" dirty="0" smtClean="0"/>
              <a:t>Tournament – </a:t>
            </a:r>
            <a:r>
              <a:rPr lang="en-ZA" sz="2400" dirty="0" smtClean="0">
                <a:solidFill>
                  <a:srgbClr val="FF0000"/>
                </a:solidFill>
              </a:rPr>
              <a:t>Incentivise Coaches and Schools</a:t>
            </a:r>
            <a:endParaRPr lang="en-ZA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ZA" sz="2400" dirty="0"/>
              <a:t> </a:t>
            </a:r>
            <a:r>
              <a:rPr lang="en-ZA" sz="2400" dirty="0" smtClean="0"/>
              <a:t>   </a:t>
            </a:r>
          </a:p>
          <a:p>
            <a:pPr marL="0" indent="0">
              <a:buNone/>
            </a:pPr>
            <a:endParaRPr lang="en-ZA" sz="2400" dirty="0" smtClean="0"/>
          </a:p>
          <a:p>
            <a:pPr marL="0" indent="0">
              <a:buNone/>
            </a:pPr>
            <a:endParaRPr lang="en-ZA" sz="2400" dirty="0"/>
          </a:p>
        </p:txBody>
      </p:sp>
      <p:sp>
        <p:nvSpPr>
          <p:cNvPr id="4" name="Title 1"/>
          <p:cNvSpPr txBox="1"/>
          <p:nvPr/>
        </p:nvSpPr>
        <p:spPr bwMode="auto">
          <a:xfrm>
            <a:off x="356565" y="-99392"/>
            <a:ext cx="7200800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ctr"/>
            <a:r>
              <a:rPr lang="en-ZA" sz="2000" dirty="0" smtClean="0">
                <a:solidFill>
                  <a:srgbClr val="000000"/>
                </a:solidFill>
              </a:rPr>
              <a:t>KZN SCHOOLS AQUATICS</a:t>
            </a:r>
          </a:p>
          <a:p>
            <a:pPr algn="ctr"/>
            <a:r>
              <a:rPr lang="en-ZA" sz="2000" dirty="0" smtClean="0">
                <a:solidFill>
                  <a:srgbClr val="000000"/>
                </a:solidFill>
              </a:rPr>
              <a:t>Challenges and Threats</a:t>
            </a:r>
            <a:endParaRPr lang="en-ZA" sz="2000" kern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ZNA 2015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KZNA 2015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Gothic" panose="020B060007020508020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KZNA 2015</Template>
  <TotalTime>1982</TotalTime>
  <Words>936</Words>
  <Application>Microsoft Office PowerPoint</Application>
  <PresentationFormat>On-screen Show (4:3)</PresentationFormat>
  <Paragraphs>136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MS PGothic</vt:lpstr>
      <vt:lpstr>MS PGothic</vt:lpstr>
      <vt:lpstr>Arial</vt:lpstr>
      <vt:lpstr>Calibri</vt:lpstr>
      <vt:lpstr>Times New Roman</vt:lpstr>
      <vt:lpstr>KZNA 2015</vt:lpstr>
      <vt:lpstr>2_KZNA 2015</vt:lpstr>
      <vt:lpstr>PowerPoint Presentation</vt:lpstr>
      <vt:lpstr>KZN SCHOOLS AQUATICS Overall Aim </vt:lpstr>
      <vt:lpstr>KZN SCHOOLS AQUATICS Objectives </vt:lpstr>
      <vt:lpstr>PowerPoint Presentation</vt:lpstr>
      <vt:lpstr>KZN SCHOOLS AQUATICS Activities</vt:lpstr>
      <vt:lpstr>PowerPoint Presentation</vt:lpstr>
      <vt:lpstr>KWAZULU-NATAL SCHOOLS AQUATICS Outputs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Anonymous</dc:creator>
  <cp:lastModifiedBy>Peter Thompson</cp:lastModifiedBy>
  <cp:revision>102</cp:revision>
  <cp:lastPrinted>2015-06-10T04:00:00Z</cp:lastPrinted>
  <dcterms:created xsi:type="dcterms:W3CDTF">2015-06-07T20:21:00Z</dcterms:created>
  <dcterms:modified xsi:type="dcterms:W3CDTF">2022-05-15T18:54:06Z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888910171</vt:i4>
  </property>
  <property fmtid="{D5CDD505-2E9C-101B-9397-08002B2CF9AE}" pid="3" name="_NewReviewCycle">
    <vt:lpwstr/>
  </property>
  <property fmtid="{D5CDD505-2E9C-101B-9397-08002B2CF9AE}" pid="4" name="_EmailSubject">
    <vt:lpwstr>Schools Presentation</vt:lpwstr>
  </property>
  <property fmtid="{D5CDD505-2E9C-101B-9397-08002B2CF9AE}" pid="5" name="_AuthorEmail">
    <vt:lpwstr>Peter.Thompson@umgeni.co.za</vt:lpwstr>
  </property>
  <property fmtid="{D5CDD505-2E9C-101B-9397-08002B2CF9AE}" pid="6" name="_AuthorEmailDisplayName">
    <vt:lpwstr>Peter Thompson</vt:lpwstr>
  </property>
  <property fmtid="{D5CDD505-2E9C-101B-9397-08002B2CF9AE}" pid="7" name="ICV">
    <vt:lpwstr>ACE68DEBE8994D89881A8F2D7027712F</vt:lpwstr>
  </property>
  <property fmtid="{D5CDD505-2E9C-101B-9397-08002B2CF9AE}" pid="8" name="KSOProductBuildVer">
    <vt:lpwstr>1033-11.2.0.11130</vt:lpwstr>
  </property>
</Properties>
</file>