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3"/>
  </p:notesMasterIdLst>
  <p:handoutMasterIdLst>
    <p:handoutMasterId r:id="rId24"/>
  </p:handoutMasterIdLst>
  <p:sldIdLst>
    <p:sldId id="471" r:id="rId2"/>
    <p:sldId id="587" r:id="rId3"/>
    <p:sldId id="588" r:id="rId4"/>
    <p:sldId id="586" r:id="rId5"/>
    <p:sldId id="574" r:id="rId6"/>
    <p:sldId id="579" r:id="rId7"/>
    <p:sldId id="580" r:id="rId8"/>
    <p:sldId id="581" r:id="rId9"/>
    <p:sldId id="582" r:id="rId10"/>
    <p:sldId id="584" r:id="rId11"/>
    <p:sldId id="585" r:id="rId12"/>
    <p:sldId id="575" r:id="rId13"/>
    <p:sldId id="576" r:id="rId14"/>
    <p:sldId id="577" r:id="rId15"/>
    <p:sldId id="578" r:id="rId16"/>
    <p:sldId id="589" r:id="rId17"/>
    <p:sldId id="590" r:id="rId18"/>
    <p:sldId id="591" r:id="rId19"/>
    <p:sldId id="592" r:id="rId20"/>
    <p:sldId id="593" r:id="rId21"/>
    <p:sldId id="507" r:id="rId22"/>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E MILNE" initials="M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21E"/>
    <a:srgbClr val="009644"/>
    <a:srgbClr val="008000"/>
    <a:srgbClr val="FFFF66"/>
    <a:srgbClr val="FFCC66"/>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95" autoAdjust="0"/>
    <p:restoredTop sz="94605" autoAdjust="0"/>
  </p:normalViewPr>
  <p:slideViewPr>
    <p:cSldViewPr>
      <p:cViewPr varScale="1">
        <p:scale>
          <a:sx n="83" d="100"/>
          <a:sy n="83" d="100"/>
        </p:scale>
        <p:origin x="1526"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792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49688" y="0"/>
            <a:ext cx="2946400" cy="497928"/>
          </a:xfrm>
          <a:prstGeom prst="rect">
            <a:avLst/>
          </a:prstGeom>
        </p:spPr>
        <p:txBody>
          <a:bodyPr vert="horz" lIns="91440" tIns="45720" rIns="91440" bIns="45720" rtlCol="0"/>
          <a:lstStyle>
            <a:lvl1pPr algn="r">
              <a:defRPr sz="1200"/>
            </a:lvl1pPr>
          </a:lstStyle>
          <a:p>
            <a:fld id="{F7D42896-8E1F-4592-B5A5-18C5C72FB23A}" type="datetimeFigureOut">
              <a:rPr lang="en-ZA" smtClean="0"/>
              <a:t>14/05/2022</a:t>
            </a:fld>
            <a:endParaRPr lang="en-ZA"/>
          </a:p>
        </p:txBody>
      </p:sp>
      <p:sp>
        <p:nvSpPr>
          <p:cNvPr id="4" name="Footer Placeholder 3"/>
          <p:cNvSpPr>
            <a:spLocks noGrp="1"/>
          </p:cNvSpPr>
          <p:nvPr>
            <p:ph type="ftr" sz="quarter" idx="2"/>
          </p:nvPr>
        </p:nvSpPr>
        <p:spPr>
          <a:xfrm>
            <a:off x="0" y="9428710"/>
            <a:ext cx="2946400" cy="49792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49688" y="9428710"/>
            <a:ext cx="2946400" cy="497928"/>
          </a:xfrm>
          <a:prstGeom prst="rect">
            <a:avLst/>
          </a:prstGeom>
        </p:spPr>
        <p:txBody>
          <a:bodyPr vert="horz" lIns="91440" tIns="45720" rIns="91440" bIns="45720" rtlCol="0" anchor="b"/>
          <a:lstStyle>
            <a:lvl1pPr algn="r">
              <a:defRPr sz="1200"/>
            </a:lvl1pPr>
          </a:lstStyle>
          <a:p>
            <a:fld id="{A500E8E3-D37B-4AA5-9D84-59ED5DB46622}" type="slidenum">
              <a:rPr lang="en-ZA" smtClean="0"/>
              <a:t>‹#›</a:t>
            </a:fld>
            <a:endParaRPr lang="en-ZA"/>
          </a:p>
        </p:txBody>
      </p:sp>
    </p:spTree>
    <p:extLst>
      <p:ext uri="{BB962C8B-B14F-4D97-AF65-F5344CB8AC3E}">
        <p14:creationId xmlns:p14="http://schemas.microsoft.com/office/powerpoint/2010/main" val="17724539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2F99D547-1A9C-4812-81A1-DCCB702D1569}" type="datetimeFigureOut">
              <a:rPr lang="en-US"/>
              <a:pPr>
                <a:defRPr/>
              </a:pPr>
              <a:t>5/14/2022</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79450" y="4714876"/>
            <a:ext cx="5438775" cy="446722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428164"/>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49688" y="9428164"/>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FBE2F452-BBC8-48A0-81EB-29E797DD877A}" type="slidenum">
              <a:rPr lang="en-US" altLang="en-US"/>
              <a:pPr/>
              <a:t>‹#›</a:t>
            </a:fld>
            <a:endParaRPr lang="en-US" altLang="en-US" dirty="0"/>
          </a:p>
        </p:txBody>
      </p:sp>
    </p:spTree>
    <p:extLst>
      <p:ext uri="{BB962C8B-B14F-4D97-AF65-F5344CB8AC3E}">
        <p14:creationId xmlns:p14="http://schemas.microsoft.com/office/powerpoint/2010/main" val="406740333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2</a:t>
            </a:fld>
            <a:endParaRPr lang="en-US" altLang="en-US" dirty="0"/>
          </a:p>
        </p:txBody>
      </p:sp>
    </p:spTree>
    <p:extLst>
      <p:ext uri="{BB962C8B-B14F-4D97-AF65-F5344CB8AC3E}">
        <p14:creationId xmlns:p14="http://schemas.microsoft.com/office/powerpoint/2010/main" val="1209459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3</a:t>
            </a:fld>
            <a:endParaRPr lang="en-US" altLang="en-US" dirty="0"/>
          </a:p>
        </p:txBody>
      </p:sp>
    </p:spTree>
    <p:extLst>
      <p:ext uri="{BB962C8B-B14F-4D97-AF65-F5344CB8AC3E}">
        <p14:creationId xmlns:p14="http://schemas.microsoft.com/office/powerpoint/2010/main" val="3272229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4</a:t>
            </a:fld>
            <a:endParaRPr lang="en-US" altLang="en-US" dirty="0"/>
          </a:p>
        </p:txBody>
      </p:sp>
    </p:spTree>
    <p:extLst>
      <p:ext uri="{BB962C8B-B14F-4D97-AF65-F5344CB8AC3E}">
        <p14:creationId xmlns:p14="http://schemas.microsoft.com/office/powerpoint/2010/main" val="3480536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5</a:t>
            </a:fld>
            <a:endParaRPr lang="en-US" altLang="en-US" dirty="0"/>
          </a:p>
        </p:txBody>
      </p:sp>
    </p:spTree>
    <p:extLst>
      <p:ext uri="{BB962C8B-B14F-4D97-AF65-F5344CB8AC3E}">
        <p14:creationId xmlns:p14="http://schemas.microsoft.com/office/powerpoint/2010/main" val="174062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6</a:t>
            </a:fld>
            <a:endParaRPr lang="en-US" altLang="en-US" dirty="0"/>
          </a:p>
        </p:txBody>
      </p:sp>
    </p:spTree>
    <p:extLst>
      <p:ext uri="{BB962C8B-B14F-4D97-AF65-F5344CB8AC3E}">
        <p14:creationId xmlns:p14="http://schemas.microsoft.com/office/powerpoint/2010/main" val="2994648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7</a:t>
            </a:fld>
            <a:endParaRPr lang="en-US" altLang="en-US" dirty="0"/>
          </a:p>
        </p:txBody>
      </p:sp>
    </p:spTree>
    <p:extLst>
      <p:ext uri="{BB962C8B-B14F-4D97-AF65-F5344CB8AC3E}">
        <p14:creationId xmlns:p14="http://schemas.microsoft.com/office/powerpoint/2010/main" val="1051669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8</a:t>
            </a:fld>
            <a:endParaRPr lang="en-US" altLang="en-US" dirty="0"/>
          </a:p>
        </p:txBody>
      </p:sp>
    </p:spTree>
    <p:extLst>
      <p:ext uri="{BB962C8B-B14F-4D97-AF65-F5344CB8AC3E}">
        <p14:creationId xmlns:p14="http://schemas.microsoft.com/office/powerpoint/2010/main" val="4180065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9</a:t>
            </a:fld>
            <a:endParaRPr lang="en-US" altLang="en-US" dirty="0"/>
          </a:p>
        </p:txBody>
      </p:sp>
    </p:spTree>
    <p:extLst>
      <p:ext uri="{BB962C8B-B14F-4D97-AF65-F5344CB8AC3E}">
        <p14:creationId xmlns:p14="http://schemas.microsoft.com/office/powerpoint/2010/main" val="2610315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10</a:t>
            </a:fld>
            <a:endParaRPr lang="en-US" altLang="en-US" dirty="0"/>
          </a:p>
        </p:txBody>
      </p:sp>
    </p:spTree>
    <p:extLst>
      <p:ext uri="{BB962C8B-B14F-4D97-AF65-F5344CB8AC3E}">
        <p14:creationId xmlns:p14="http://schemas.microsoft.com/office/powerpoint/2010/main" val="2008926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11</a:t>
            </a:fld>
            <a:endParaRPr lang="en-US" altLang="en-US" dirty="0"/>
          </a:p>
        </p:txBody>
      </p:sp>
    </p:spTree>
    <p:extLst>
      <p:ext uri="{BB962C8B-B14F-4D97-AF65-F5344CB8AC3E}">
        <p14:creationId xmlns:p14="http://schemas.microsoft.com/office/powerpoint/2010/main" val="42809231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12</a:t>
            </a:fld>
            <a:endParaRPr lang="en-US" altLang="en-US" dirty="0"/>
          </a:p>
        </p:txBody>
      </p:sp>
    </p:spTree>
    <p:extLst>
      <p:ext uri="{BB962C8B-B14F-4D97-AF65-F5344CB8AC3E}">
        <p14:creationId xmlns:p14="http://schemas.microsoft.com/office/powerpoint/2010/main" val="39849991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13</a:t>
            </a:fld>
            <a:endParaRPr lang="en-US" altLang="en-US" dirty="0"/>
          </a:p>
        </p:txBody>
      </p:sp>
    </p:spTree>
    <p:extLst>
      <p:ext uri="{BB962C8B-B14F-4D97-AF65-F5344CB8AC3E}">
        <p14:creationId xmlns:p14="http://schemas.microsoft.com/office/powerpoint/2010/main" val="680363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14</a:t>
            </a:fld>
            <a:endParaRPr lang="en-US" altLang="en-US" dirty="0"/>
          </a:p>
        </p:txBody>
      </p:sp>
    </p:spTree>
    <p:extLst>
      <p:ext uri="{BB962C8B-B14F-4D97-AF65-F5344CB8AC3E}">
        <p14:creationId xmlns:p14="http://schemas.microsoft.com/office/powerpoint/2010/main" val="3158571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15</a:t>
            </a:fld>
            <a:endParaRPr lang="en-US" altLang="en-US" dirty="0"/>
          </a:p>
        </p:txBody>
      </p:sp>
    </p:spTree>
    <p:extLst>
      <p:ext uri="{BB962C8B-B14F-4D97-AF65-F5344CB8AC3E}">
        <p14:creationId xmlns:p14="http://schemas.microsoft.com/office/powerpoint/2010/main" val="3644598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16</a:t>
            </a:fld>
            <a:endParaRPr lang="en-US" altLang="en-US" dirty="0"/>
          </a:p>
        </p:txBody>
      </p:sp>
    </p:spTree>
    <p:extLst>
      <p:ext uri="{BB962C8B-B14F-4D97-AF65-F5344CB8AC3E}">
        <p14:creationId xmlns:p14="http://schemas.microsoft.com/office/powerpoint/2010/main" val="1527860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17</a:t>
            </a:fld>
            <a:endParaRPr lang="en-US" altLang="en-US" dirty="0"/>
          </a:p>
        </p:txBody>
      </p:sp>
    </p:spTree>
    <p:extLst>
      <p:ext uri="{BB962C8B-B14F-4D97-AF65-F5344CB8AC3E}">
        <p14:creationId xmlns:p14="http://schemas.microsoft.com/office/powerpoint/2010/main" val="4058662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18</a:t>
            </a:fld>
            <a:endParaRPr lang="en-US" altLang="en-US" dirty="0"/>
          </a:p>
        </p:txBody>
      </p:sp>
    </p:spTree>
    <p:extLst>
      <p:ext uri="{BB962C8B-B14F-4D97-AF65-F5344CB8AC3E}">
        <p14:creationId xmlns:p14="http://schemas.microsoft.com/office/powerpoint/2010/main" val="36861533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19</a:t>
            </a:fld>
            <a:endParaRPr lang="en-US" altLang="en-US" dirty="0"/>
          </a:p>
        </p:txBody>
      </p:sp>
    </p:spTree>
    <p:extLst>
      <p:ext uri="{BB962C8B-B14F-4D97-AF65-F5344CB8AC3E}">
        <p14:creationId xmlns:p14="http://schemas.microsoft.com/office/powerpoint/2010/main" val="3009625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E2F452-BBC8-48A0-81EB-29E797DD877A}" type="slidenum">
              <a:rPr lang="en-US" altLang="en-US" smtClean="0"/>
              <a:pPr/>
              <a:t>20</a:t>
            </a:fld>
            <a:endParaRPr lang="en-US" altLang="en-US" dirty="0"/>
          </a:p>
        </p:txBody>
      </p:sp>
    </p:spTree>
    <p:extLst>
      <p:ext uri="{BB962C8B-B14F-4D97-AF65-F5344CB8AC3E}">
        <p14:creationId xmlns:p14="http://schemas.microsoft.com/office/powerpoint/2010/main" val="4115187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ZA" altLang="en-US"/>
          </a:p>
        </p:txBody>
      </p:sp>
      <p:sp>
        <p:nvSpPr>
          <p:cNvPr id="22532" name="Slide Number Placeholder 3"/>
          <p:cNvSpPr>
            <a:spLocks noGrp="1"/>
          </p:cNvSpPr>
          <p:nvPr>
            <p:ph type="sldNum" sz="quarter" idx="5"/>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510C67C-630D-4807-B486-EC56C14DF5E6}" type="slidenum">
              <a:rPr lang="en-ZA" altLang="en-US" smtClean="0"/>
              <a:pPr fontAlgn="base">
                <a:spcBef>
                  <a:spcPct val="0"/>
                </a:spcBef>
                <a:spcAft>
                  <a:spcPct val="0"/>
                </a:spcAft>
                <a:defRPr/>
              </a:pPr>
              <a:t>21</a:t>
            </a:fld>
            <a:endParaRPr lang="en-ZA" altLang="en-US"/>
          </a:p>
        </p:txBody>
      </p:sp>
    </p:spTree>
    <p:extLst>
      <p:ext uri="{BB962C8B-B14F-4D97-AF65-F5344CB8AC3E}">
        <p14:creationId xmlns:p14="http://schemas.microsoft.com/office/powerpoint/2010/main" val="1361239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AE1CC4D-6B80-824F-95B3-C7042065D9B6}" type="datetime1">
              <a:rPr lang="en-ZA" smtClean="0">
                <a:solidFill>
                  <a:prstClr val="black">
                    <a:tint val="75000"/>
                  </a:prstClr>
                </a:solidFill>
              </a:rPr>
              <a:t>14/05/2022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4F3A2FD1-091E-4E14-B5E1-3309D4850A6F}" type="slidenum">
              <a:rPr lang="en-US" altLang="en-US"/>
              <a:pPr/>
              <a:t>‹#›</a:t>
            </a:fld>
            <a:endParaRPr lang="en-US" altLang="en-US" dirty="0"/>
          </a:p>
        </p:txBody>
      </p:sp>
    </p:spTree>
    <p:extLst>
      <p:ext uri="{BB962C8B-B14F-4D97-AF65-F5344CB8AC3E}">
        <p14:creationId xmlns:p14="http://schemas.microsoft.com/office/powerpoint/2010/main" val="3019707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FD75F08-4359-F24D-B75E-52A5BEC68428}" type="datetime1">
              <a:rPr lang="en-ZA" smtClean="0">
                <a:solidFill>
                  <a:prstClr val="black">
                    <a:tint val="75000"/>
                  </a:prstClr>
                </a:solidFill>
              </a:rPr>
              <a:t>14/05/2022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D312F24-582A-4117-A0B2-A1DD2489FD11}" type="slidenum">
              <a:rPr lang="en-US" altLang="en-US"/>
              <a:pPr/>
              <a:t>‹#›</a:t>
            </a:fld>
            <a:endParaRPr lang="en-US" altLang="en-US" dirty="0"/>
          </a:p>
        </p:txBody>
      </p:sp>
    </p:spTree>
    <p:extLst>
      <p:ext uri="{BB962C8B-B14F-4D97-AF65-F5344CB8AC3E}">
        <p14:creationId xmlns:p14="http://schemas.microsoft.com/office/powerpoint/2010/main" val="266788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38DFB60-A28B-FA49-9890-02611BDD1250}" type="datetime1">
              <a:rPr lang="en-ZA" smtClean="0">
                <a:solidFill>
                  <a:prstClr val="black">
                    <a:tint val="75000"/>
                  </a:prstClr>
                </a:solidFill>
              </a:rPr>
              <a:t>14/05/2022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DBF3DF0-8F4F-4A0C-B1E1-3C80CEE4DE50}" type="slidenum">
              <a:rPr lang="en-US" altLang="en-US"/>
              <a:pPr/>
              <a:t>‹#›</a:t>
            </a:fld>
            <a:endParaRPr lang="en-US" altLang="en-US" dirty="0"/>
          </a:p>
        </p:txBody>
      </p:sp>
    </p:spTree>
    <p:extLst>
      <p:ext uri="{BB962C8B-B14F-4D97-AF65-F5344CB8AC3E}">
        <p14:creationId xmlns:p14="http://schemas.microsoft.com/office/powerpoint/2010/main" val="3242746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2077D25-B234-DB47-8433-1FA2361B3338}" type="datetime1">
              <a:rPr lang="en-ZA" smtClean="0">
                <a:solidFill>
                  <a:prstClr val="black">
                    <a:tint val="75000"/>
                  </a:prstClr>
                </a:solidFill>
              </a:rPr>
              <a:t>14/05/2022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9757167-10C8-42C7-B29A-1F1A091DEDC4}" type="slidenum">
              <a:rPr lang="en-US" altLang="en-US"/>
              <a:pPr/>
              <a:t>‹#›</a:t>
            </a:fld>
            <a:endParaRPr lang="en-US" altLang="en-US" dirty="0"/>
          </a:p>
        </p:txBody>
      </p:sp>
    </p:spTree>
    <p:extLst>
      <p:ext uri="{BB962C8B-B14F-4D97-AF65-F5344CB8AC3E}">
        <p14:creationId xmlns:p14="http://schemas.microsoft.com/office/powerpoint/2010/main" val="1032597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FCB6082-06BD-AB4C-ADD6-3421277132D8}" type="datetime1">
              <a:rPr lang="en-ZA" smtClean="0">
                <a:solidFill>
                  <a:prstClr val="black">
                    <a:tint val="75000"/>
                  </a:prstClr>
                </a:solidFill>
              </a:rPr>
              <a:t>14/05/2022</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730BF22A-558E-49CD-8C91-D895D543537F}" type="slidenum">
              <a:rPr lang="en-US" altLang="en-US"/>
              <a:pPr/>
              <a:t>‹#›</a:t>
            </a:fld>
            <a:endParaRPr lang="en-US" altLang="en-US" dirty="0"/>
          </a:p>
        </p:txBody>
      </p:sp>
    </p:spTree>
    <p:extLst>
      <p:ext uri="{BB962C8B-B14F-4D97-AF65-F5344CB8AC3E}">
        <p14:creationId xmlns:p14="http://schemas.microsoft.com/office/powerpoint/2010/main" val="1197780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89F77BC-9A31-FA42-B460-684745034B14}" type="datetime1">
              <a:rPr lang="en-ZA" smtClean="0">
                <a:solidFill>
                  <a:prstClr val="black">
                    <a:tint val="75000"/>
                  </a:prstClr>
                </a:solidFill>
              </a:rPr>
              <a:t>14/05/2022</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BC070C76-ABB2-4FD9-BD01-E906E11C999E}" type="slidenum">
              <a:rPr lang="en-US" altLang="en-US"/>
              <a:pPr/>
              <a:t>‹#›</a:t>
            </a:fld>
            <a:endParaRPr lang="en-US" altLang="en-US" dirty="0"/>
          </a:p>
        </p:txBody>
      </p:sp>
    </p:spTree>
    <p:extLst>
      <p:ext uri="{BB962C8B-B14F-4D97-AF65-F5344CB8AC3E}">
        <p14:creationId xmlns:p14="http://schemas.microsoft.com/office/powerpoint/2010/main" val="3740495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9443F39-493D-254D-911F-0BEF0C9BCEC8}" type="datetime1">
              <a:rPr lang="en-ZA" smtClean="0">
                <a:solidFill>
                  <a:prstClr val="black">
                    <a:tint val="75000"/>
                  </a:prstClr>
                </a:solidFill>
              </a:rPr>
              <a:t>14/05/2022</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312A617F-46FE-4A8A-8649-A4E46A8175BC}" type="slidenum">
              <a:rPr lang="en-US" altLang="en-US"/>
              <a:pPr/>
              <a:t>‹#›</a:t>
            </a:fld>
            <a:endParaRPr lang="en-US" altLang="en-US" dirty="0"/>
          </a:p>
        </p:txBody>
      </p:sp>
    </p:spTree>
    <p:extLst>
      <p:ext uri="{BB962C8B-B14F-4D97-AF65-F5344CB8AC3E}">
        <p14:creationId xmlns:p14="http://schemas.microsoft.com/office/powerpoint/2010/main" val="625494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3909430-34CF-3844-89BE-8856531CE00F}" type="datetime1">
              <a:rPr lang="en-ZA" smtClean="0">
                <a:solidFill>
                  <a:prstClr val="black">
                    <a:tint val="75000"/>
                  </a:prstClr>
                </a:solidFill>
              </a:rPr>
              <a:t>14/05/2022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C6A8617-99DB-44A4-9BFF-66DE9E62441A}" type="slidenum">
              <a:rPr lang="en-US" altLang="en-US"/>
              <a:pPr/>
              <a:t>‹#›</a:t>
            </a:fld>
            <a:endParaRPr lang="en-US" altLang="en-US" dirty="0"/>
          </a:p>
        </p:txBody>
      </p:sp>
    </p:spTree>
    <p:extLst>
      <p:ext uri="{BB962C8B-B14F-4D97-AF65-F5344CB8AC3E}">
        <p14:creationId xmlns:p14="http://schemas.microsoft.com/office/powerpoint/2010/main" val="105226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85A631F-DC78-9541-BC17-B6C98AEFE055}" type="datetime1">
              <a:rPr lang="en-ZA" smtClean="0">
                <a:solidFill>
                  <a:prstClr val="black">
                    <a:tint val="75000"/>
                  </a:prstClr>
                </a:solidFill>
              </a:rPr>
              <a:t>14/05/2022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2DDF82E0-F617-466A-8989-E6F91EEE8384}" type="slidenum">
              <a:rPr lang="en-US" altLang="en-US"/>
              <a:pPr/>
              <a:t>‹#›</a:t>
            </a:fld>
            <a:endParaRPr lang="en-US" altLang="en-US" dirty="0"/>
          </a:p>
        </p:txBody>
      </p:sp>
    </p:spTree>
    <p:extLst>
      <p:ext uri="{BB962C8B-B14F-4D97-AF65-F5344CB8AC3E}">
        <p14:creationId xmlns:p14="http://schemas.microsoft.com/office/powerpoint/2010/main" val="2520793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F5F6902-2018-4A43-A197-E66B77FC800F}" type="datetime1">
              <a:rPr lang="en-ZA" smtClean="0">
                <a:solidFill>
                  <a:prstClr val="black">
                    <a:tint val="75000"/>
                  </a:prstClr>
                </a:solidFill>
              </a:rPr>
              <a:t>14/05/2022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F9C980E-3AC1-4DFD-ABD0-F24C9196324D}" type="slidenum">
              <a:rPr lang="en-US" altLang="en-US"/>
              <a:pPr/>
              <a:t>‹#›</a:t>
            </a:fld>
            <a:endParaRPr lang="en-US" altLang="en-US" dirty="0"/>
          </a:p>
        </p:txBody>
      </p:sp>
    </p:spTree>
    <p:extLst>
      <p:ext uri="{BB962C8B-B14F-4D97-AF65-F5344CB8AC3E}">
        <p14:creationId xmlns:p14="http://schemas.microsoft.com/office/powerpoint/2010/main" val="2400888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050AAFC-9222-5F47-83D3-233A5731C885}" type="datetime1">
              <a:rPr lang="en-ZA" smtClean="0">
                <a:solidFill>
                  <a:prstClr val="black">
                    <a:tint val="75000"/>
                  </a:prstClr>
                </a:solidFill>
              </a:rPr>
              <a:t>14/05/2022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DB76249-C742-443A-9BEC-97296B7C0194}" type="slidenum">
              <a:rPr lang="en-US" altLang="en-US"/>
              <a:pPr/>
              <a:t>‹#›</a:t>
            </a:fld>
            <a:endParaRPr lang="en-US" altLang="en-US" dirty="0"/>
          </a:p>
        </p:txBody>
      </p:sp>
    </p:spTree>
    <p:extLst>
      <p:ext uri="{BB962C8B-B14F-4D97-AF65-F5344CB8AC3E}">
        <p14:creationId xmlns:p14="http://schemas.microsoft.com/office/powerpoint/2010/main" val="1627539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10" name="Picture 7"/>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12" y="6309320"/>
            <a:ext cx="9035988" cy="3463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 name="Picture 2" descr="http://www.kznonline.gov.za/images/stories/downloads/Logos/Coat_of_Arms-zulu.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512" y="6414955"/>
            <a:ext cx="575048" cy="420660"/>
          </a:xfrm>
          <a:prstGeom prst="rect">
            <a:avLst/>
          </a:prstGeom>
          <a:blipFill dpi="0" rotWithShape="1">
            <a:blip r:embed="rId2">
              <a:alphaModFix amt="0"/>
            </a:blip>
            <a:srcRect/>
            <a:tile tx="0" ty="0" sx="100000" sy="100000" flip="none" algn="tl"/>
          </a:blipFill>
          <a:ln>
            <a:noFill/>
          </a:ln>
        </p:spPr>
      </p:pic>
      <p:sp>
        <p:nvSpPr>
          <p:cNvPr id="12" name="Slide Number Placeholder 1"/>
          <p:cNvSpPr>
            <a:spLocks noGrp="1"/>
          </p:cNvSpPr>
          <p:nvPr>
            <p:ph type="sldNum" sz="quarter" idx="4294967295"/>
          </p:nvPr>
        </p:nvSpPr>
        <p:spPr>
          <a:xfrm>
            <a:off x="8532440" y="6309320"/>
            <a:ext cx="540060" cy="484165"/>
          </a:xfrm>
          <a:solidFill>
            <a:schemeClr val="bg1"/>
          </a:solidFill>
          <a:ln w="38100">
            <a:solidFill>
              <a:srgbClr val="008000"/>
            </a:solidFill>
          </a:ln>
        </p:spPr>
        <p:txBody>
          <a:bodyPr anchor="ctr"/>
          <a:lstStyle/>
          <a:p>
            <a:pPr algn="ctr">
              <a:defRPr/>
            </a:pPr>
            <a:fld id="{80BD4F07-03E6-4EEC-A54B-BD8004E5F0D3}" type="slidenum">
              <a:rPr lang="en-US" sz="1400" b="1" smtClean="0">
                <a:solidFill>
                  <a:srgbClr val="008000"/>
                </a:solidFill>
                <a:latin typeface="Arial" panose="020B0604020202020204" pitchFamily="34" charset="0"/>
              </a:rPr>
              <a:pPr algn="ctr">
                <a:defRPr/>
              </a:pPr>
              <a:t>‹#›</a:t>
            </a:fld>
            <a:endParaRPr lang="en-US" sz="1400" b="1" dirty="0">
              <a:solidFill>
                <a:srgbClr val="008000"/>
              </a:solidFill>
              <a:latin typeface="Arial" panose="020B0604020202020204" pitchFamily="34" charset="0"/>
            </a:endParaRPr>
          </a:p>
        </p:txBody>
      </p:sp>
      <p:sp>
        <p:nvSpPr>
          <p:cNvPr id="9" name="Rectangle 6"/>
          <p:cNvSpPr>
            <a:spLocks noChangeArrowheads="1"/>
          </p:cNvSpPr>
          <p:nvPr userDrawn="1"/>
        </p:nvSpPr>
        <p:spPr bwMode="auto">
          <a:xfrm>
            <a:off x="0" y="6559393"/>
            <a:ext cx="9144000" cy="2539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900">
                <a:solidFill>
                  <a:schemeClr val="tx1"/>
                </a:solidFill>
                <a:latin typeface="Verdana" panose="020B0604030504040204" pitchFamily="34" charset="0"/>
              </a:defRPr>
            </a:lvl1pPr>
            <a:lvl2pPr marL="742950" indent="-285750" eaLnBrk="0" hangingPunct="0">
              <a:defRPr sz="900">
                <a:solidFill>
                  <a:schemeClr val="tx1"/>
                </a:solidFill>
                <a:latin typeface="Verdana" panose="020B0604030504040204" pitchFamily="34" charset="0"/>
              </a:defRPr>
            </a:lvl2pPr>
            <a:lvl3pPr marL="1143000" indent="-228600" eaLnBrk="0" hangingPunct="0">
              <a:defRPr sz="900">
                <a:solidFill>
                  <a:schemeClr val="tx1"/>
                </a:solidFill>
                <a:latin typeface="Verdana" panose="020B0604030504040204" pitchFamily="34" charset="0"/>
              </a:defRPr>
            </a:lvl3pPr>
            <a:lvl4pPr marL="1600200" indent="-228600" eaLnBrk="0" hangingPunct="0">
              <a:defRPr sz="900">
                <a:solidFill>
                  <a:schemeClr val="tx1"/>
                </a:solidFill>
                <a:latin typeface="Verdana" panose="020B0604030504040204" pitchFamily="34" charset="0"/>
              </a:defRPr>
            </a:lvl4pPr>
            <a:lvl5pPr marL="2057400" indent="-228600" eaLnBrk="0" hangingPunct="0">
              <a:defRPr sz="900">
                <a:solidFill>
                  <a:schemeClr val="tx1"/>
                </a:solidFill>
                <a:latin typeface="Verdana" panose="020B0604030504040204" pitchFamily="34" charset="0"/>
              </a:defRPr>
            </a:lvl5pPr>
            <a:lvl6pPr marL="2514600" indent="-228600" eaLnBrk="0" fontAlgn="base" hangingPunct="0">
              <a:spcBef>
                <a:spcPct val="0"/>
              </a:spcBef>
              <a:spcAft>
                <a:spcPct val="0"/>
              </a:spcAft>
              <a:defRPr sz="900">
                <a:solidFill>
                  <a:schemeClr val="tx1"/>
                </a:solidFill>
                <a:latin typeface="Verdana" panose="020B0604030504040204" pitchFamily="34" charset="0"/>
              </a:defRPr>
            </a:lvl6pPr>
            <a:lvl7pPr marL="2971800" indent="-228600" eaLnBrk="0" fontAlgn="base" hangingPunct="0">
              <a:spcBef>
                <a:spcPct val="0"/>
              </a:spcBef>
              <a:spcAft>
                <a:spcPct val="0"/>
              </a:spcAft>
              <a:defRPr sz="900">
                <a:solidFill>
                  <a:schemeClr val="tx1"/>
                </a:solidFill>
                <a:latin typeface="Verdana" panose="020B0604030504040204" pitchFamily="34" charset="0"/>
              </a:defRPr>
            </a:lvl7pPr>
            <a:lvl8pPr marL="3429000" indent="-228600" eaLnBrk="0" fontAlgn="base" hangingPunct="0">
              <a:spcBef>
                <a:spcPct val="0"/>
              </a:spcBef>
              <a:spcAft>
                <a:spcPct val="0"/>
              </a:spcAft>
              <a:defRPr sz="900">
                <a:solidFill>
                  <a:schemeClr val="tx1"/>
                </a:solidFill>
                <a:latin typeface="Verdana" panose="020B0604030504040204" pitchFamily="34" charset="0"/>
              </a:defRPr>
            </a:lvl8pPr>
            <a:lvl9pPr marL="3886200" indent="-228600" eaLnBrk="0" fontAlgn="base" hangingPunct="0">
              <a:spcBef>
                <a:spcPct val="0"/>
              </a:spcBef>
              <a:spcAft>
                <a:spcPct val="0"/>
              </a:spcAft>
              <a:defRPr sz="900">
                <a:solidFill>
                  <a:schemeClr val="tx1"/>
                </a:solidFill>
                <a:latin typeface="Verdana" panose="020B0604030504040204" pitchFamily="34" charset="0"/>
              </a:defRPr>
            </a:lvl9pPr>
          </a:lstStyle>
          <a:p>
            <a:pPr algn="ctr" eaLnBrk="1" hangingPunct="1">
              <a:defRPr/>
            </a:pPr>
            <a:r>
              <a:rPr lang="en-ZA" sz="1050" b="1" i="1" baseline="30000" dirty="0">
                <a:solidFill>
                  <a:srgbClr val="009900"/>
                </a:solidFill>
              </a:rPr>
              <a:t>“KZN as a prosperous Province</a:t>
            </a:r>
            <a:r>
              <a:rPr lang="en-ZA" sz="1050" b="1" i="1" dirty="0">
                <a:solidFill>
                  <a:srgbClr val="009900"/>
                </a:solidFill>
              </a:rPr>
              <a:t> </a:t>
            </a:r>
            <a:r>
              <a:rPr lang="en-ZA" sz="1050" b="1" i="1" baseline="30000" dirty="0">
                <a:solidFill>
                  <a:srgbClr val="009900"/>
                </a:solidFill>
              </a:rPr>
              <a:t>with healthy, secure and skilled population, living in dignity and harmony, acting as a gateway between Africa and the World”</a:t>
            </a:r>
          </a:p>
        </p:txBody>
      </p:sp>
    </p:spTree>
    <p:extLst>
      <p:ext uri="{BB962C8B-B14F-4D97-AF65-F5344CB8AC3E}">
        <p14:creationId xmlns:p14="http://schemas.microsoft.com/office/powerpoint/2010/main" val="401215950"/>
      </p:ext>
    </p:extLst>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A4B701AD-C1C5-DC49-8F34-007252B5D40B}" type="datetime1">
              <a:rPr lang="en-ZA" smtClean="0">
                <a:solidFill>
                  <a:prstClr val="black">
                    <a:tint val="75000"/>
                  </a:prstClr>
                </a:solidFill>
              </a:rPr>
              <a:t>14/05/2022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B0CCA43C-E545-4331-BDCE-A95AACE0403A}" type="slidenum">
              <a:rPr lang="en-US" altLang="en-US"/>
              <a:pPr/>
              <a:t>‹#›</a:t>
            </a:fld>
            <a:endParaRPr lang="en-US" altLang="en-US" dirty="0"/>
          </a:p>
        </p:txBody>
      </p:sp>
    </p:spTree>
    <p:extLst>
      <p:ext uri="{BB962C8B-B14F-4D97-AF65-F5344CB8AC3E}">
        <p14:creationId xmlns:p14="http://schemas.microsoft.com/office/powerpoint/2010/main" val="38173424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OTP Powerpoint Template-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7" name="Slide Number Placeholder 6"/>
          <p:cNvSpPr>
            <a:spLocks noGrp="1"/>
          </p:cNvSpPr>
          <p:nvPr>
            <p:ph type="sldNum" sz="quarter" idx="12"/>
          </p:nvPr>
        </p:nvSpPr>
        <p:spPr/>
        <p:txBody>
          <a:bodyPr/>
          <a:lstStyle/>
          <a:p>
            <a:fld id="{2DDF82E0-F617-466A-8989-E6F91EEE8384}" type="slidenum">
              <a:rPr lang="en-US" altLang="en-US" smtClean="0"/>
              <a:pPr/>
              <a:t>1</a:t>
            </a:fld>
            <a:endParaRPr lang="en-US" altLang="en-US" dirty="0"/>
          </a:p>
        </p:txBody>
      </p:sp>
      <p:sp>
        <p:nvSpPr>
          <p:cNvPr id="2" name="Rectangle 10"/>
          <p:cNvSpPr>
            <a:spLocks noChangeArrowheads="1"/>
          </p:cNvSpPr>
          <p:nvPr/>
        </p:nvSpPr>
        <p:spPr bwMode="auto">
          <a:xfrm>
            <a:off x="1043608" y="1772816"/>
            <a:ext cx="7200900"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sz="3200" b="1" dirty="0">
              <a:solidFill>
                <a:prstClr val="black"/>
              </a:solidFill>
              <a:latin typeface="Arial Black" panose="020B0A04020102020204" pitchFamily="34" charset="0"/>
            </a:endParaRPr>
          </a:p>
          <a:p>
            <a:pPr algn="ctr" eaLnBrk="1" hangingPunct="1"/>
            <a:endParaRPr lang="en-ZA" altLang="en-US" sz="2400" b="1" dirty="0">
              <a:solidFill>
                <a:prstClr val="white"/>
              </a:solidFill>
              <a:latin typeface="Arial Black" panose="020B0A04020102020204" pitchFamily="34" charset="0"/>
            </a:endParaRPr>
          </a:p>
          <a:p>
            <a:pPr algn="ctr" eaLnBrk="1" hangingPunct="1"/>
            <a:endParaRPr lang="en-ZA" altLang="en-US" sz="2400" b="1" dirty="0">
              <a:solidFill>
                <a:prstClr val="white"/>
              </a:solidFill>
              <a:latin typeface="Arial Black" panose="020B0A04020102020204" pitchFamily="34" charset="0"/>
            </a:endParaRPr>
          </a:p>
        </p:txBody>
      </p:sp>
      <p:sp>
        <p:nvSpPr>
          <p:cNvPr id="5" name="Rectangle 4"/>
          <p:cNvSpPr/>
          <p:nvPr/>
        </p:nvSpPr>
        <p:spPr>
          <a:xfrm>
            <a:off x="395536" y="2828836"/>
            <a:ext cx="8496944" cy="461665"/>
          </a:xfrm>
          <a:prstGeom prst="rect">
            <a:avLst/>
          </a:prstGeom>
          <a:noFill/>
        </p:spPr>
        <p:txBody>
          <a:bodyPr wrap="square">
            <a:spAutoFit/>
          </a:bodyPr>
          <a:lstStyle/>
          <a:p>
            <a:pPr lvl="0" algn="ctr"/>
            <a:endParaRPr lang="en-US" altLang="en-US" sz="2400" b="1" dirty="0">
              <a:latin typeface="+mj-lt"/>
            </a:endParaRPr>
          </a:p>
        </p:txBody>
      </p:sp>
      <p:sp>
        <p:nvSpPr>
          <p:cNvPr id="6" name="Rectangle 5"/>
          <p:cNvSpPr/>
          <p:nvPr/>
        </p:nvSpPr>
        <p:spPr>
          <a:xfrm>
            <a:off x="107504" y="2397949"/>
            <a:ext cx="8928992" cy="584775"/>
          </a:xfrm>
          <a:prstGeom prst="rect">
            <a:avLst/>
          </a:prstGeom>
        </p:spPr>
        <p:txBody>
          <a:bodyPr wrap="square">
            <a:spAutoFit/>
          </a:bodyPr>
          <a:lstStyle/>
          <a:p>
            <a:pPr lvl="0" algn="ctr" fontAlgn="auto">
              <a:spcBef>
                <a:spcPct val="20000"/>
              </a:spcBef>
              <a:spcAft>
                <a:spcPts val="0"/>
              </a:spcAft>
              <a:defRPr/>
            </a:pPr>
            <a:endParaRPr lang="en-US" sz="3200" b="1" dirty="0">
              <a:solidFill>
                <a:srgbClr val="FFFF66"/>
              </a:solidFill>
              <a:effectLst>
                <a:outerShdw blurRad="38100" dist="38100" dir="2700000" algn="tl">
                  <a:srgbClr val="000000"/>
                </a:outerShdw>
              </a:effectLst>
              <a:cs typeface="Arial" pitchFamily="34" charset="0"/>
            </a:endParaRPr>
          </a:p>
        </p:txBody>
      </p:sp>
      <p:sp>
        <p:nvSpPr>
          <p:cNvPr id="9" name="Rectangle 8"/>
          <p:cNvSpPr/>
          <p:nvPr/>
        </p:nvSpPr>
        <p:spPr>
          <a:xfrm>
            <a:off x="683568" y="2276872"/>
            <a:ext cx="7920880" cy="1077218"/>
          </a:xfrm>
          <a:prstGeom prst="rect">
            <a:avLst/>
          </a:prstGeom>
        </p:spPr>
        <p:txBody>
          <a:bodyPr wrap="square">
            <a:spAutoFit/>
          </a:bodyPr>
          <a:lstStyle/>
          <a:p>
            <a:pPr algn="ctr"/>
            <a:r>
              <a:rPr lang="en-ZA" sz="3200" b="1" dirty="0">
                <a:solidFill>
                  <a:schemeClr val="bg1"/>
                </a:solidFill>
                <a:latin typeface="Calibri" panose="020F0502020204030204" pitchFamily="34" charset="0"/>
                <a:cs typeface="Calibri" panose="020F0502020204030204" pitchFamily="34" charset="0"/>
              </a:rPr>
              <a:t>AQUATICS PRESENTATION ON TRANSFORMATION</a:t>
            </a:r>
          </a:p>
        </p:txBody>
      </p:sp>
      <p:sp>
        <p:nvSpPr>
          <p:cNvPr id="10" name="Title 5"/>
          <p:cNvSpPr txBox="1">
            <a:spLocks/>
          </p:cNvSpPr>
          <p:nvPr/>
        </p:nvSpPr>
        <p:spPr bwMode="auto">
          <a:xfrm>
            <a:off x="2339752" y="4077072"/>
            <a:ext cx="4464496" cy="719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2000" b="1"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eaLnBrk="1" hangingPunct="1"/>
            <a:r>
              <a:rPr lang="en-US" altLang="en-US" sz="2800" dirty="0">
                <a:solidFill>
                  <a:schemeClr val="bg1"/>
                </a:solidFill>
              </a:rPr>
              <a:t>14 MAY 2022</a:t>
            </a:r>
            <a:endParaRPr lang="en-US" altLang="en-US" sz="2800" i="1" dirty="0">
              <a:solidFill>
                <a:schemeClr val="bg1"/>
              </a:solidFill>
              <a:latin typeface="Arial" panose="020B0604020202020204" pitchFamily="34" charset="0"/>
              <a:cs typeface="Arial" panose="020B0604020202020204" pitchFamily="34" charset="0"/>
            </a:endParaRPr>
          </a:p>
        </p:txBody>
      </p:sp>
      <p:pic>
        <p:nvPicPr>
          <p:cNvPr id="13" name="Picture 12" descr="NDP 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445736"/>
            <a:ext cx="869208" cy="800457"/>
          </a:xfrm>
          <a:prstGeom prst="rect">
            <a:avLst/>
          </a:prstGeom>
        </p:spPr>
      </p:pic>
      <p:sp>
        <p:nvSpPr>
          <p:cNvPr id="15" name="TextBox 14"/>
          <p:cNvSpPr txBox="1"/>
          <p:nvPr/>
        </p:nvSpPr>
        <p:spPr>
          <a:xfrm>
            <a:off x="2339752" y="6176337"/>
            <a:ext cx="4464496" cy="276999"/>
          </a:xfrm>
          <a:prstGeom prst="rect">
            <a:avLst/>
          </a:prstGeom>
          <a:noFill/>
        </p:spPr>
        <p:txBody>
          <a:bodyPr wrap="square" rtlCol="0">
            <a:spAutoFit/>
          </a:bodyPr>
          <a:lstStyle/>
          <a:p>
            <a:pPr algn="ctr"/>
            <a:r>
              <a:rPr lang="en-US" sz="1200" dirty="0">
                <a:solidFill>
                  <a:schemeClr val="bg1"/>
                </a:solidFill>
              </a:rPr>
              <a:t>GROWING KWAZULU-NATAL TOGETHER</a:t>
            </a:r>
          </a:p>
        </p:txBody>
      </p:sp>
      <p:pic>
        <p:nvPicPr>
          <p:cNvPr id="12" name="Picture 11" descr="Text&#10;&#10;Description automatically generated with low confidence">
            <a:extLst>
              <a:ext uri="{FF2B5EF4-FFF2-40B4-BE49-F238E27FC236}">
                <a16:creationId xmlns:a16="http://schemas.microsoft.com/office/drawing/2014/main" id="{A9ED473B-0B9B-46B3-994B-80544082F479}"/>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89123" y="360260"/>
            <a:ext cx="3024336" cy="863367"/>
          </a:xfrm>
          <a:prstGeom prst="rect">
            <a:avLst/>
          </a:prstGeom>
        </p:spPr>
      </p:pic>
    </p:spTree>
    <p:extLst>
      <p:ext uri="{BB962C8B-B14F-4D97-AF65-F5344CB8AC3E}">
        <p14:creationId xmlns:p14="http://schemas.microsoft.com/office/powerpoint/2010/main" val="2188969008"/>
      </p:ext>
    </p:extLst>
  </p:cSld>
  <p:clrMapOvr>
    <a:masterClrMapping/>
  </p:clrMapOvr>
  <p:transition>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2</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5004048" y="232970"/>
            <a:ext cx="3744416" cy="720080"/>
          </a:xfrm>
          <a:prstGeom prst="rect">
            <a:avLst/>
          </a:prstGeom>
          <a:ln/>
        </p:spPr>
        <p:style>
          <a:lnRef idx="2">
            <a:schemeClr val="accent4"/>
          </a:lnRef>
          <a:fillRef idx="1">
            <a:schemeClr val="lt1"/>
          </a:fillRef>
          <a:effectRef idx="0">
            <a:schemeClr val="accent4"/>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400" dirty="0">
                <a:solidFill>
                  <a:schemeClr val="tx1"/>
                </a:solidFill>
                <a:effectLst/>
                <a:cs typeface="Calibri" panose="020F0502020204030204" pitchFamily="34" charset="0"/>
              </a:rPr>
              <a:t>SPORT TRANSFORMATION</a:t>
            </a:r>
          </a:p>
        </p:txBody>
      </p:sp>
      <p:sp>
        <p:nvSpPr>
          <p:cNvPr id="3" name="Content Placeholder 2">
            <a:extLst>
              <a:ext uri="{FF2B5EF4-FFF2-40B4-BE49-F238E27FC236}">
                <a16:creationId xmlns:a16="http://schemas.microsoft.com/office/drawing/2014/main" id="{55F275AB-C7A0-4836-B60C-A217E1A2067A}"/>
              </a:ext>
            </a:extLst>
          </p:cNvPr>
          <p:cNvSpPr>
            <a:spLocks noGrp="1"/>
          </p:cNvSpPr>
          <p:nvPr>
            <p:ph idx="1"/>
          </p:nvPr>
        </p:nvSpPr>
        <p:spPr>
          <a:xfrm>
            <a:off x="441757" y="1166018"/>
            <a:ext cx="8229600" cy="5146002"/>
          </a:xfrm>
        </p:spPr>
        <p:txBody>
          <a:bodyPr/>
          <a:lstStyle/>
          <a:p>
            <a:pPr algn="just"/>
            <a:r>
              <a:rPr lang="en-ZA" sz="2400" dirty="0">
                <a:effectLst/>
                <a:latin typeface="Calibri" panose="020F0502020204030204" pitchFamily="34" charset="0"/>
                <a:ea typeface="Times New Roman" panose="02020603050405020304" pitchFamily="18" charset="0"/>
              </a:rPr>
              <a:t>Sport organisations will not escape the need to keep pace with and understand the changes in the environments within which they operate and to deal with it by overhauling policies, strategies, structures, programmes and operations. </a:t>
            </a:r>
          </a:p>
          <a:p>
            <a:pPr algn="just"/>
            <a:r>
              <a:rPr lang="en-ZA" sz="2400" dirty="0">
                <a:effectLst/>
                <a:latin typeface="Calibri" panose="020F0502020204030204" pitchFamily="34" charset="0"/>
                <a:ea typeface="Times New Roman" panose="02020603050405020304" pitchFamily="18" charset="0"/>
              </a:rPr>
              <a:t>Whilst we have made steady progress with the transformation of sport, the composition of our national team at the Tokyo Olympics last year, laid bare the road we have yet to travel. </a:t>
            </a:r>
          </a:p>
          <a:p>
            <a:pPr algn="just"/>
            <a:r>
              <a:rPr lang="en-ZA" sz="2400" dirty="0">
                <a:effectLst/>
                <a:latin typeface="Calibri" panose="020F0502020204030204" pitchFamily="34" charset="0"/>
                <a:ea typeface="Times New Roman" panose="02020603050405020304" pitchFamily="18" charset="0"/>
              </a:rPr>
              <a:t>As a department, we have developed our own tool to measure the progress of KZN sport federations in transforming their sectors. </a:t>
            </a:r>
          </a:p>
          <a:p>
            <a:pPr algn="just"/>
            <a:r>
              <a:rPr lang="en-ZA" sz="2400" dirty="0">
                <a:effectLst/>
                <a:latin typeface="Calibri" panose="020F0502020204030204" pitchFamily="34" charset="0"/>
                <a:ea typeface="Times New Roman" panose="02020603050405020304" pitchFamily="18" charset="0"/>
              </a:rPr>
              <a:t>Our Funding Policy sets the transformation parameters sport federations must achieve to access financial support from the department. </a:t>
            </a:r>
            <a:endParaRPr lang="en-ZA" sz="2400" dirty="0"/>
          </a:p>
        </p:txBody>
      </p:sp>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spTree>
    <p:extLst>
      <p:ext uri="{BB962C8B-B14F-4D97-AF65-F5344CB8AC3E}">
        <p14:creationId xmlns:p14="http://schemas.microsoft.com/office/powerpoint/2010/main" val="3631601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3</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5164884" y="237687"/>
            <a:ext cx="3528392" cy="720080"/>
          </a:xfrm>
          <a:prstGeom prst="rect">
            <a:avLst/>
          </a:prstGeom>
          <a:ln/>
        </p:spPr>
        <p:style>
          <a:lnRef idx="2">
            <a:schemeClr val="accent4"/>
          </a:lnRef>
          <a:fillRef idx="1">
            <a:schemeClr val="lt1"/>
          </a:fillRef>
          <a:effectRef idx="0">
            <a:schemeClr val="accent4"/>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400" dirty="0">
                <a:solidFill>
                  <a:schemeClr val="tx1"/>
                </a:solidFill>
                <a:effectLst/>
                <a:cs typeface="Calibri" panose="020F0502020204030204" pitchFamily="34" charset="0"/>
              </a:rPr>
              <a:t>DEPARTMENT FUNDING</a:t>
            </a:r>
          </a:p>
        </p:txBody>
      </p:sp>
      <p:sp>
        <p:nvSpPr>
          <p:cNvPr id="3" name="Content Placeholder 2">
            <a:extLst>
              <a:ext uri="{FF2B5EF4-FFF2-40B4-BE49-F238E27FC236}">
                <a16:creationId xmlns:a16="http://schemas.microsoft.com/office/drawing/2014/main" id="{55F275AB-C7A0-4836-B60C-A217E1A2067A}"/>
              </a:ext>
            </a:extLst>
          </p:cNvPr>
          <p:cNvSpPr>
            <a:spLocks noGrp="1"/>
          </p:cNvSpPr>
          <p:nvPr>
            <p:ph idx="1"/>
          </p:nvPr>
        </p:nvSpPr>
        <p:spPr>
          <a:xfrm>
            <a:off x="450580" y="1340768"/>
            <a:ext cx="8369892" cy="4525963"/>
          </a:xfrm>
        </p:spPr>
        <p:txBody>
          <a:bodyPr/>
          <a:lstStyle/>
          <a:p>
            <a:pPr algn="just"/>
            <a:r>
              <a:rPr lang="en-ZA" sz="1800" dirty="0">
                <a:effectLst/>
                <a:latin typeface="Calibri" panose="020F0502020204030204" pitchFamily="34" charset="0"/>
                <a:ea typeface="Times New Roman" panose="02020603050405020304" pitchFamily="18" charset="0"/>
              </a:rPr>
              <a:t>Over the last three years (2019/20 – 2021/22), the department has transferred </a:t>
            </a:r>
            <a:r>
              <a:rPr lang="en-ZA" sz="1800" dirty="0">
                <a:solidFill>
                  <a:srgbClr val="FF0000"/>
                </a:solidFill>
                <a:effectLst/>
                <a:latin typeface="Calibri" panose="020F0502020204030204" pitchFamily="34" charset="0"/>
                <a:ea typeface="Times New Roman" panose="02020603050405020304" pitchFamily="18" charset="0"/>
              </a:rPr>
              <a:t>R110,6</a:t>
            </a:r>
            <a:r>
              <a:rPr lang="en-ZA" sz="1800" dirty="0">
                <a:effectLst/>
                <a:latin typeface="Calibri" panose="020F0502020204030204" pitchFamily="34" charset="0"/>
                <a:ea typeface="Times New Roman" panose="02020603050405020304" pitchFamily="18" charset="0"/>
              </a:rPr>
              <a:t> million to support sport federations and other non-profit entities to accelerate transformation and development programmes. </a:t>
            </a:r>
          </a:p>
          <a:p>
            <a:pPr algn="just"/>
            <a:r>
              <a:rPr lang="en-ZA" sz="1800" dirty="0">
                <a:effectLst/>
                <a:latin typeface="Calibri" panose="020F0502020204030204" pitchFamily="34" charset="0"/>
                <a:ea typeface="Times New Roman" panose="02020603050405020304" pitchFamily="18" charset="0"/>
              </a:rPr>
              <a:t>The funding has also been able to resuscitate the sport and recreation sector and prevent the loss of jobs brought about by the pandemic. </a:t>
            </a:r>
          </a:p>
          <a:p>
            <a:pPr algn="just"/>
            <a:r>
              <a:rPr lang="en-ZA" sz="1800" dirty="0">
                <a:effectLst/>
                <a:latin typeface="Calibri" panose="020F0502020204030204" pitchFamily="34" charset="0"/>
                <a:ea typeface="Times New Roman" panose="02020603050405020304" pitchFamily="18" charset="0"/>
              </a:rPr>
              <a:t>In the </a:t>
            </a:r>
            <a:r>
              <a:rPr lang="en-ZA" sz="1800" dirty="0">
                <a:solidFill>
                  <a:srgbClr val="FF0000"/>
                </a:solidFill>
                <a:effectLst/>
                <a:latin typeface="Calibri" panose="020F0502020204030204" pitchFamily="34" charset="0"/>
                <a:ea typeface="Times New Roman" panose="02020603050405020304" pitchFamily="18" charset="0"/>
              </a:rPr>
              <a:t>2022/23</a:t>
            </a:r>
            <a:r>
              <a:rPr lang="en-ZA" sz="1800" dirty="0">
                <a:effectLst/>
                <a:latin typeface="Calibri" panose="020F0502020204030204" pitchFamily="34" charset="0"/>
                <a:ea typeface="Times New Roman" panose="02020603050405020304" pitchFamily="18" charset="0"/>
              </a:rPr>
              <a:t> financial year, </a:t>
            </a:r>
            <a:r>
              <a:rPr lang="en-ZA" sz="1800" dirty="0">
                <a:solidFill>
                  <a:srgbClr val="FF0000"/>
                </a:solidFill>
                <a:effectLst/>
                <a:latin typeface="Calibri" panose="020F0502020204030204" pitchFamily="34" charset="0"/>
                <a:ea typeface="Times New Roman" panose="02020603050405020304" pitchFamily="18" charset="0"/>
              </a:rPr>
              <a:t>R45,4 million</a:t>
            </a:r>
            <a:r>
              <a:rPr lang="en-ZA" sz="1800" dirty="0">
                <a:effectLst/>
                <a:latin typeface="Calibri" panose="020F0502020204030204" pitchFamily="34" charset="0"/>
                <a:ea typeface="Times New Roman" panose="02020603050405020304" pitchFamily="18" charset="0"/>
              </a:rPr>
              <a:t> has been set-aside as a transfer payment to sport federations and non-profit entities. </a:t>
            </a:r>
          </a:p>
          <a:p>
            <a:pPr algn="just"/>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Support will be provided to 50 sporting bodies, which include federations, at a provincial and district level. Support will be given in the form of </a:t>
            </a:r>
            <a:r>
              <a:rPr lang="en-US" sz="1800" i="1" dirty="0">
                <a:effectLst/>
                <a:latin typeface="Calibri" panose="020F0502020204030204" pitchFamily="34" charset="0"/>
                <a:ea typeface="Times New Roman" panose="02020603050405020304" pitchFamily="18" charset="0"/>
                <a:cs typeface="Times New Roman" panose="02020603050405020304" pitchFamily="18" charset="0"/>
              </a:rPr>
              <a:t>Transfer payments</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and </a:t>
            </a:r>
            <a:r>
              <a:rPr lang="en-US" sz="1800" i="1" dirty="0">
                <a:effectLst/>
                <a:latin typeface="Calibri" panose="020F0502020204030204" pitchFamily="34" charset="0"/>
                <a:ea typeface="Times New Roman" panose="02020603050405020304" pitchFamily="18" charset="0"/>
                <a:cs typeface="Times New Roman" panose="02020603050405020304" pitchFamily="18" charset="0"/>
              </a:rPr>
              <a:t>Goods and services</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p>
          <a:p>
            <a:pPr algn="just"/>
            <a:r>
              <a:rPr lang="en-ZA" sz="1800" dirty="0">
                <a:effectLst/>
                <a:latin typeface="Calibri" panose="020F0502020204030204" pitchFamily="34" charset="0"/>
                <a:ea typeface="Times New Roman" panose="02020603050405020304" pitchFamily="18" charset="0"/>
              </a:rPr>
              <a:t>A large part of the funding will be used to drive development and high-performance programmes, create jobs for development coaches, technical officials and administrators, capacity building programmes for the youth as part of career pathing, hosting of major and minor events, infrastructure support, promote women-in-sport and improve the governance of federations and other non-profit entities. </a:t>
            </a:r>
            <a:endParaRPr lang="en-ZA" sz="2200" dirty="0"/>
          </a:p>
        </p:txBody>
      </p:sp>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spTree>
    <p:extLst>
      <p:ext uri="{BB962C8B-B14F-4D97-AF65-F5344CB8AC3E}">
        <p14:creationId xmlns:p14="http://schemas.microsoft.com/office/powerpoint/2010/main" val="3569300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4</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4644008" y="404664"/>
            <a:ext cx="4176464" cy="720080"/>
          </a:xfrm>
          <a:prstGeom prst="rect">
            <a:avLst/>
          </a:prstGeom>
          <a:ln/>
        </p:spPr>
        <p:style>
          <a:lnRef idx="2">
            <a:schemeClr val="accent4"/>
          </a:lnRef>
          <a:fillRef idx="1">
            <a:schemeClr val="lt1"/>
          </a:fillRef>
          <a:effectRef idx="0">
            <a:schemeClr val="accent4"/>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000" dirty="0">
                <a:solidFill>
                  <a:schemeClr val="tx1"/>
                </a:solidFill>
                <a:effectLst/>
                <a:cs typeface="Calibri" panose="020F0502020204030204" pitchFamily="34" charset="0"/>
              </a:rPr>
              <a:t>OVERVIEW OF PROGRESS WITH TRANSFORMATION – EPG REPORT</a:t>
            </a:r>
          </a:p>
        </p:txBody>
      </p:sp>
      <p:sp>
        <p:nvSpPr>
          <p:cNvPr id="3" name="Content Placeholder 2">
            <a:extLst>
              <a:ext uri="{FF2B5EF4-FFF2-40B4-BE49-F238E27FC236}">
                <a16:creationId xmlns:a16="http://schemas.microsoft.com/office/drawing/2014/main" id="{55F275AB-C7A0-4836-B60C-A217E1A2067A}"/>
              </a:ext>
            </a:extLst>
          </p:cNvPr>
          <p:cNvSpPr>
            <a:spLocks noGrp="1"/>
          </p:cNvSpPr>
          <p:nvPr>
            <p:ph idx="1"/>
          </p:nvPr>
        </p:nvSpPr>
        <p:spPr/>
        <p:txBody>
          <a:bodyPr/>
          <a:lstStyle/>
          <a:p>
            <a:pPr algn="just"/>
            <a:r>
              <a:rPr lang="en-GB" sz="2200" b="0" i="0" u="none" strike="noStrike" baseline="0" dirty="0"/>
              <a:t>EPG reports over the last 5 years have confirmed the relatively slow, inconsistent and inefficient progress made by most federations in the different dimensions of the Transformation Charter. </a:t>
            </a:r>
          </a:p>
          <a:p>
            <a:pPr algn="just"/>
            <a:r>
              <a:rPr lang="en-GB" sz="2200" b="0" i="0" u="none" strike="noStrike" baseline="0" dirty="0"/>
              <a:t>One of the reasons for this appears to be the absence of longer-term planning processes targeted at shaping robust and sustainable sport structures capable of performing at the highest levels well into the future. </a:t>
            </a:r>
          </a:p>
          <a:p>
            <a:pPr algn="just"/>
            <a:r>
              <a:rPr lang="en-GB" sz="2200" b="0" i="0" u="none" strike="noStrike" baseline="0" dirty="0"/>
              <a:t>In most instances strategic planning and strategic progress management processes, if in place, seems to be short-term oriented, without sufficient focus on foundation structures and sub-optimally </a:t>
            </a:r>
            <a:r>
              <a:rPr lang="en-ZA" sz="2200" b="0" i="0" u="none" strike="noStrike" baseline="0" dirty="0"/>
              <a:t>communicated and monitored.</a:t>
            </a:r>
            <a:endParaRPr lang="en-ZA" sz="2200" dirty="0"/>
          </a:p>
        </p:txBody>
      </p:sp>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spTree>
    <p:extLst>
      <p:ext uri="{BB962C8B-B14F-4D97-AF65-F5344CB8AC3E}">
        <p14:creationId xmlns:p14="http://schemas.microsoft.com/office/powerpoint/2010/main" val="1415201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5</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4644008" y="404664"/>
            <a:ext cx="4176464" cy="720080"/>
          </a:xfrm>
          <a:prstGeom prst="rect">
            <a:avLst/>
          </a:prstGeom>
          <a:ln/>
        </p:spPr>
        <p:style>
          <a:lnRef idx="2">
            <a:schemeClr val="dk1"/>
          </a:lnRef>
          <a:fillRef idx="1">
            <a:schemeClr val="lt1"/>
          </a:fillRef>
          <a:effectRef idx="0">
            <a:schemeClr val="dk1"/>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000" dirty="0">
                <a:solidFill>
                  <a:schemeClr val="tx1"/>
                </a:solidFill>
                <a:effectLst/>
                <a:cs typeface="Calibri" panose="020F0502020204030204" pitchFamily="34" charset="0"/>
              </a:rPr>
              <a:t>OVERVIEW OF PROGRESS WITH TRANSFORMATION – EPG REPORT</a:t>
            </a:r>
          </a:p>
        </p:txBody>
      </p:sp>
      <p:sp>
        <p:nvSpPr>
          <p:cNvPr id="3" name="Content Placeholder 2">
            <a:extLst>
              <a:ext uri="{FF2B5EF4-FFF2-40B4-BE49-F238E27FC236}">
                <a16:creationId xmlns:a16="http://schemas.microsoft.com/office/drawing/2014/main" id="{55F275AB-C7A0-4836-B60C-A217E1A2067A}"/>
              </a:ext>
            </a:extLst>
          </p:cNvPr>
          <p:cNvSpPr>
            <a:spLocks noGrp="1"/>
          </p:cNvSpPr>
          <p:nvPr>
            <p:ph idx="1"/>
          </p:nvPr>
        </p:nvSpPr>
        <p:spPr>
          <a:xfrm>
            <a:off x="395536" y="1844824"/>
            <a:ext cx="8229600" cy="3888433"/>
          </a:xfrm>
        </p:spPr>
        <p:style>
          <a:lnRef idx="2">
            <a:schemeClr val="dk1"/>
          </a:lnRef>
          <a:fillRef idx="1">
            <a:schemeClr val="lt1"/>
          </a:fillRef>
          <a:effectRef idx="0">
            <a:schemeClr val="dk1"/>
          </a:effectRef>
          <a:fontRef idx="minor">
            <a:schemeClr val="dk1"/>
          </a:fontRef>
        </p:style>
        <p:txBody>
          <a:bodyPr/>
          <a:lstStyle/>
          <a:p>
            <a:pPr marL="0" indent="0" algn="ctr">
              <a:buNone/>
            </a:pPr>
            <a:r>
              <a:rPr lang="en-GB" sz="2400" b="1" i="0" u="none" strike="noStrike" baseline="0" dirty="0"/>
              <a:t>OBSERVATION</a:t>
            </a:r>
            <a:r>
              <a:rPr lang="en-GB" sz="2400" b="0" i="0" u="none" strike="noStrike" baseline="0" dirty="0"/>
              <a:t> </a:t>
            </a:r>
          </a:p>
          <a:p>
            <a:pPr algn="ctr"/>
            <a:endParaRPr lang="en-GB" sz="2400" dirty="0"/>
          </a:p>
          <a:p>
            <a:pPr marL="0" indent="0" algn="ctr">
              <a:buNone/>
            </a:pPr>
            <a:r>
              <a:rPr lang="en-GB" sz="2400" b="0" i="0" u="none" strike="noStrike" baseline="0" dirty="0"/>
              <a:t>The overall average demographic </a:t>
            </a:r>
            <a:r>
              <a:rPr lang="en-ZA" sz="2400" b="0" i="0" u="none" strike="noStrike" baseline="0" dirty="0"/>
              <a:t>profiles of national representative structures paints </a:t>
            </a:r>
            <a:r>
              <a:rPr lang="en-GB" sz="2400" b="0" i="0" u="none" strike="noStrike" baseline="0" dirty="0"/>
              <a:t>a grim picture in that with the exception of federation Board, President and CEO demographic profiles all national male and female senior and underage teams, coaches, and referee/umpires remains predominantly White (between 82 % and 50 %) and black African representation on average a low 9 % to 24 %.</a:t>
            </a:r>
            <a:endParaRPr lang="en-ZA" sz="2400" dirty="0"/>
          </a:p>
        </p:txBody>
      </p:sp>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spTree>
    <p:extLst>
      <p:ext uri="{BB962C8B-B14F-4D97-AF65-F5344CB8AC3E}">
        <p14:creationId xmlns:p14="http://schemas.microsoft.com/office/powerpoint/2010/main" val="2446446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6</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3851920" y="404664"/>
            <a:ext cx="4968552" cy="720080"/>
          </a:xfrm>
          <a:prstGeom prst="rect">
            <a:avLst/>
          </a:prstGeom>
          <a:ln/>
        </p:spPr>
        <p:style>
          <a:lnRef idx="2">
            <a:schemeClr val="accent4"/>
          </a:lnRef>
          <a:fillRef idx="1">
            <a:schemeClr val="lt1"/>
          </a:fillRef>
          <a:effectRef idx="0">
            <a:schemeClr val="accent4"/>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000" dirty="0">
                <a:solidFill>
                  <a:schemeClr val="tx1"/>
                </a:solidFill>
                <a:effectLst/>
                <a:cs typeface="Calibri" panose="020F0502020204030204" pitchFamily="34" charset="0"/>
              </a:rPr>
              <a:t>OVERVIEW OF PROGRESS WITH TRANSFORMATION – EPG REPORT 2016/17</a:t>
            </a:r>
          </a:p>
        </p:txBody>
      </p:sp>
      <p:sp>
        <p:nvSpPr>
          <p:cNvPr id="3" name="Content Placeholder 2">
            <a:extLst>
              <a:ext uri="{FF2B5EF4-FFF2-40B4-BE49-F238E27FC236}">
                <a16:creationId xmlns:a16="http://schemas.microsoft.com/office/drawing/2014/main" id="{55F275AB-C7A0-4836-B60C-A217E1A2067A}"/>
              </a:ext>
            </a:extLst>
          </p:cNvPr>
          <p:cNvSpPr>
            <a:spLocks noGrp="1"/>
          </p:cNvSpPr>
          <p:nvPr>
            <p:ph idx="1"/>
          </p:nvPr>
        </p:nvSpPr>
        <p:spPr>
          <a:xfrm>
            <a:off x="457200" y="1698674"/>
            <a:ext cx="8229600" cy="4106590"/>
          </a:xfrm>
        </p:spPr>
        <p:txBody>
          <a:bodyPr/>
          <a:lstStyle/>
          <a:p>
            <a:pPr algn="just"/>
            <a:r>
              <a:rPr lang="en-GB" sz="2400" b="0" i="0" u="none" strike="noStrike" baseline="0" dirty="0"/>
              <a:t>8 of the 19 federations, 42 %, of total number of federations reported boards more than 50 % White </a:t>
            </a:r>
            <a:r>
              <a:rPr lang="en-ZA" sz="2400" b="0" i="0" u="none" strike="noStrike" baseline="0" dirty="0"/>
              <a:t>(baseball, bowls, gymnastics, hockey, </a:t>
            </a:r>
            <a:r>
              <a:rPr lang="en-ZA" sz="2400" b="0" i="0" u="none" strike="noStrike" baseline="0" dirty="0" err="1"/>
              <a:t>jukskei</a:t>
            </a:r>
            <a:r>
              <a:rPr lang="en-ZA" sz="2400" b="0" i="0" u="none" strike="noStrike" baseline="0" dirty="0"/>
              <a:t>, rowing, </a:t>
            </a:r>
            <a:r>
              <a:rPr lang="en-GB" sz="2400" b="0" i="0" u="none" strike="noStrike" baseline="0" dirty="0"/>
              <a:t>tennis, </a:t>
            </a:r>
            <a:r>
              <a:rPr lang="en-GB" sz="2400" b="1" i="0" u="none" strike="noStrike" baseline="0" dirty="0"/>
              <a:t>swimming</a:t>
            </a:r>
            <a:r>
              <a:rPr lang="en-GB" sz="2400" b="0" i="0" u="none" strike="noStrike" baseline="0" dirty="0"/>
              <a:t>.) </a:t>
            </a:r>
          </a:p>
          <a:p>
            <a:pPr algn="just"/>
            <a:r>
              <a:rPr lang="en-GB" sz="2400" b="0" i="1" u="none" strike="noStrike" baseline="0" dirty="0"/>
              <a:t>The senior and underage national teams of these federations were also reported to be more </a:t>
            </a:r>
            <a:r>
              <a:rPr lang="en-ZA" sz="2400" b="0" i="1" u="none" strike="noStrike" baseline="0" dirty="0"/>
              <a:t>than 50 % White.</a:t>
            </a:r>
          </a:p>
          <a:p>
            <a:pPr algn="just"/>
            <a:r>
              <a:rPr lang="en-GB" sz="2400" b="0" i="0" u="none" strike="noStrike" baseline="0" dirty="0"/>
              <a:t>Women representation on the boards of 7 federations, 38 % of the total number of federations, have exceeded the 25 % Charter target. </a:t>
            </a:r>
          </a:p>
          <a:p>
            <a:pPr algn="just"/>
            <a:r>
              <a:rPr lang="en-GB" sz="2400" b="1" i="0" u="none" strike="noStrike" baseline="0" dirty="0"/>
              <a:t>Swimming</a:t>
            </a:r>
            <a:r>
              <a:rPr lang="en-GB" sz="2400" b="0" i="0" u="none" strike="noStrike" baseline="0" dirty="0"/>
              <a:t>, representation of women on their Board was at 22%. </a:t>
            </a:r>
          </a:p>
          <a:p>
            <a:pPr marL="0" indent="0" algn="l">
              <a:buNone/>
            </a:pPr>
            <a:endParaRPr lang="en-ZA" sz="1800" b="0" i="1" u="none" strike="noStrike" baseline="0" dirty="0">
              <a:latin typeface="Lato-LightItalic"/>
            </a:endParaRPr>
          </a:p>
        </p:txBody>
      </p:sp>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spTree>
    <p:extLst>
      <p:ext uri="{BB962C8B-B14F-4D97-AF65-F5344CB8AC3E}">
        <p14:creationId xmlns:p14="http://schemas.microsoft.com/office/powerpoint/2010/main" val="532673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7</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4454133" y="305653"/>
            <a:ext cx="4176464" cy="720080"/>
          </a:xfrm>
          <a:prstGeom prst="rect">
            <a:avLst/>
          </a:prstGeom>
          <a:ln/>
        </p:spPr>
        <p:style>
          <a:lnRef idx="2">
            <a:schemeClr val="accent4"/>
          </a:lnRef>
          <a:fillRef idx="1">
            <a:schemeClr val="lt1"/>
          </a:fillRef>
          <a:effectRef idx="0">
            <a:schemeClr val="accent4"/>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000" dirty="0">
                <a:solidFill>
                  <a:schemeClr val="tx1"/>
                </a:solidFill>
                <a:effectLst/>
                <a:cs typeface="Calibri" panose="020F0502020204030204" pitchFamily="34" charset="0"/>
              </a:rPr>
              <a:t>OVERVIEW OF PROGRESS WITH TRANSFORMATION – EPG REPORT</a:t>
            </a:r>
          </a:p>
        </p:txBody>
      </p:sp>
      <p:graphicFrame>
        <p:nvGraphicFramePr>
          <p:cNvPr id="2" name="Table 3">
            <a:extLst>
              <a:ext uri="{FF2B5EF4-FFF2-40B4-BE49-F238E27FC236}">
                <a16:creationId xmlns:a16="http://schemas.microsoft.com/office/drawing/2014/main" id="{7D82656C-4CBA-4A99-89B2-BDE4D3019B19}"/>
              </a:ext>
            </a:extLst>
          </p:cNvPr>
          <p:cNvGraphicFramePr>
            <a:graphicFrameLocks noGrp="1"/>
          </p:cNvGraphicFramePr>
          <p:nvPr>
            <p:ph idx="1"/>
            <p:extLst>
              <p:ext uri="{D42A27DB-BD31-4B8C-83A1-F6EECF244321}">
                <p14:modId xmlns:p14="http://schemas.microsoft.com/office/powerpoint/2010/main" val="4249593968"/>
              </p:ext>
            </p:extLst>
          </p:nvPr>
        </p:nvGraphicFramePr>
        <p:xfrm>
          <a:off x="439364" y="1318819"/>
          <a:ext cx="8219256" cy="2062480"/>
        </p:xfrm>
        <a:graphic>
          <a:graphicData uri="http://schemas.openxmlformats.org/drawingml/2006/table">
            <a:tbl>
              <a:tblPr firstRow="1" bandRow="1">
                <a:tableStyleId>{00A15C55-8517-42AA-B614-E9B94910E393}</a:tableStyleId>
              </a:tblPr>
              <a:tblGrid>
                <a:gridCol w="2016224">
                  <a:extLst>
                    <a:ext uri="{9D8B030D-6E8A-4147-A177-3AD203B41FA5}">
                      <a16:colId xmlns:a16="http://schemas.microsoft.com/office/drawing/2014/main" val="3913957577"/>
                    </a:ext>
                  </a:extLst>
                </a:gridCol>
                <a:gridCol w="1296144">
                  <a:extLst>
                    <a:ext uri="{9D8B030D-6E8A-4147-A177-3AD203B41FA5}">
                      <a16:colId xmlns:a16="http://schemas.microsoft.com/office/drawing/2014/main" val="486520033"/>
                    </a:ext>
                  </a:extLst>
                </a:gridCol>
                <a:gridCol w="1152128">
                  <a:extLst>
                    <a:ext uri="{9D8B030D-6E8A-4147-A177-3AD203B41FA5}">
                      <a16:colId xmlns:a16="http://schemas.microsoft.com/office/drawing/2014/main" val="895084287"/>
                    </a:ext>
                  </a:extLst>
                </a:gridCol>
                <a:gridCol w="1224136">
                  <a:extLst>
                    <a:ext uri="{9D8B030D-6E8A-4147-A177-3AD203B41FA5}">
                      <a16:colId xmlns:a16="http://schemas.microsoft.com/office/drawing/2014/main" val="2394274319"/>
                    </a:ext>
                  </a:extLst>
                </a:gridCol>
                <a:gridCol w="1159024">
                  <a:extLst>
                    <a:ext uri="{9D8B030D-6E8A-4147-A177-3AD203B41FA5}">
                      <a16:colId xmlns:a16="http://schemas.microsoft.com/office/drawing/2014/main" val="1681485678"/>
                    </a:ext>
                  </a:extLst>
                </a:gridCol>
                <a:gridCol w="1371600">
                  <a:extLst>
                    <a:ext uri="{9D8B030D-6E8A-4147-A177-3AD203B41FA5}">
                      <a16:colId xmlns:a16="http://schemas.microsoft.com/office/drawing/2014/main" val="2805997055"/>
                    </a:ext>
                  </a:extLst>
                </a:gridCol>
              </a:tblGrid>
              <a:tr h="370840">
                <a:tc>
                  <a:txBody>
                    <a:bodyPr/>
                    <a:lstStyle/>
                    <a:p>
                      <a:r>
                        <a:rPr lang="en-GB" sz="1600" dirty="0"/>
                        <a:t>CODE</a:t>
                      </a:r>
                      <a:endParaRPr lang="en-ZA" sz="1600" dirty="0"/>
                    </a:p>
                  </a:txBody>
                  <a:tcPr/>
                </a:tc>
                <a:tc>
                  <a:txBody>
                    <a:bodyPr/>
                    <a:lstStyle/>
                    <a:p>
                      <a:r>
                        <a:rPr lang="en-ZA" sz="1600" b="1" u="none" strike="noStrike" kern="1200" baseline="0" dirty="0">
                          <a:solidFill>
                            <a:schemeClr val="lt1"/>
                          </a:solidFill>
                        </a:rPr>
                        <a:t>% Black African</a:t>
                      </a:r>
                      <a:endParaRPr lang="en-ZA" sz="1600" dirty="0"/>
                    </a:p>
                  </a:txBody>
                  <a:tcPr/>
                </a:tc>
                <a:tc>
                  <a:txBody>
                    <a:bodyPr/>
                    <a:lstStyle/>
                    <a:p>
                      <a:r>
                        <a:rPr lang="en-ZA" sz="1600" b="1" u="none" strike="noStrike" kern="1200" baseline="0" dirty="0">
                          <a:solidFill>
                            <a:schemeClr val="lt1"/>
                          </a:solidFill>
                        </a:rPr>
                        <a:t>% White</a:t>
                      </a:r>
                      <a:endParaRPr lang="en-ZA" sz="1600" dirty="0"/>
                    </a:p>
                  </a:txBody>
                  <a:tcPr/>
                </a:tc>
                <a:tc>
                  <a:txBody>
                    <a:bodyPr/>
                    <a:lstStyle/>
                    <a:p>
                      <a:r>
                        <a:rPr lang="en-ZA" sz="1600" b="1" u="none" strike="noStrike" kern="1200" baseline="0" dirty="0">
                          <a:solidFill>
                            <a:schemeClr val="lt1"/>
                          </a:solidFill>
                        </a:rPr>
                        <a:t>% Coloured</a:t>
                      </a:r>
                      <a:endParaRPr lang="en-ZA" sz="1600" dirty="0"/>
                    </a:p>
                  </a:txBody>
                  <a:tcPr/>
                </a:tc>
                <a:tc>
                  <a:txBody>
                    <a:bodyPr/>
                    <a:lstStyle/>
                    <a:p>
                      <a:r>
                        <a:rPr lang="en-ZA" sz="1600" b="1" u="none" strike="noStrike" kern="1200" baseline="0" dirty="0">
                          <a:solidFill>
                            <a:schemeClr val="lt1"/>
                          </a:solidFill>
                        </a:rPr>
                        <a:t>% Indian</a:t>
                      </a:r>
                      <a:endParaRPr lang="en-ZA" sz="1600" dirty="0"/>
                    </a:p>
                  </a:txBody>
                  <a:tcPr/>
                </a:tc>
                <a:tc>
                  <a:txBody>
                    <a:bodyPr/>
                    <a:lstStyle/>
                    <a:p>
                      <a:r>
                        <a:rPr lang="en-ZA" sz="1600" b="1" u="none" strike="noStrike" kern="1200" baseline="0" dirty="0">
                          <a:solidFill>
                            <a:schemeClr val="lt1"/>
                          </a:solidFill>
                        </a:rPr>
                        <a:t>% Generic Black</a:t>
                      </a:r>
                      <a:endParaRPr lang="en-ZA" sz="1600" dirty="0"/>
                    </a:p>
                  </a:txBody>
                  <a:tcPr/>
                </a:tc>
                <a:extLst>
                  <a:ext uri="{0D108BD9-81ED-4DB2-BD59-A6C34878D82A}">
                    <a16:rowId xmlns:a16="http://schemas.microsoft.com/office/drawing/2014/main" val="1169961238"/>
                  </a:ext>
                </a:extLst>
              </a:tr>
              <a:tr h="370840">
                <a:tc gridSpan="6">
                  <a:txBody>
                    <a:bodyPr/>
                    <a:lstStyle/>
                    <a:p>
                      <a:pPr algn="ctr"/>
                      <a:r>
                        <a:rPr lang="en-ZA" sz="1800" b="1" u="none" strike="noStrike" kern="1200" baseline="0" dirty="0">
                          <a:solidFill>
                            <a:schemeClr val="dk1"/>
                          </a:solidFill>
                        </a:rPr>
                        <a:t>Average National Senior Male Comparative Demographic — 2016/17</a:t>
                      </a:r>
                      <a:endParaRPr lang="en-ZA" b="1" dirty="0"/>
                    </a:p>
                  </a:txBody>
                  <a:tcPr/>
                </a:tc>
                <a:tc hMerge="1">
                  <a:txBody>
                    <a:bodyPr/>
                    <a:lstStyle/>
                    <a:p>
                      <a:endParaRPr lang="en-ZA" dirty="0"/>
                    </a:p>
                  </a:txBody>
                  <a:tcPr/>
                </a:tc>
                <a:tc hMerge="1">
                  <a:txBody>
                    <a:bodyPr/>
                    <a:lstStyle/>
                    <a:p>
                      <a:endParaRPr lang="en-ZA" dirty="0"/>
                    </a:p>
                  </a:txBody>
                  <a:tcPr/>
                </a:tc>
                <a:tc hMerge="1">
                  <a:txBody>
                    <a:bodyPr/>
                    <a:lstStyle/>
                    <a:p>
                      <a:endParaRPr lang="en-ZA" dirty="0"/>
                    </a:p>
                  </a:txBody>
                  <a:tcPr/>
                </a:tc>
                <a:tc hMerge="1">
                  <a:txBody>
                    <a:bodyPr/>
                    <a:lstStyle/>
                    <a:p>
                      <a:endParaRPr lang="en-ZA" dirty="0"/>
                    </a:p>
                  </a:txBody>
                  <a:tcPr/>
                </a:tc>
                <a:tc hMerge="1">
                  <a:txBody>
                    <a:bodyPr/>
                    <a:lstStyle/>
                    <a:p>
                      <a:endParaRPr lang="en-ZA" dirty="0"/>
                    </a:p>
                  </a:txBody>
                  <a:tcPr/>
                </a:tc>
                <a:extLst>
                  <a:ext uri="{0D108BD9-81ED-4DB2-BD59-A6C34878D82A}">
                    <a16:rowId xmlns:a16="http://schemas.microsoft.com/office/drawing/2014/main" val="3699874269"/>
                  </a:ext>
                </a:extLst>
              </a:tr>
              <a:tr h="370840">
                <a:tc>
                  <a:txBody>
                    <a:bodyPr/>
                    <a:lstStyle/>
                    <a:p>
                      <a:r>
                        <a:rPr lang="en-GB" dirty="0"/>
                        <a:t>Swimming</a:t>
                      </a:r>
                      <a:endParaRPr lang="en-ZA" dirty="0"/>
                    </a:p>
                  </a:txBody>
                  <a:tcPr/>
                </a:tc>
                <a:tc>
                  <a:txBody>
                    <a:bodyPr/>
                    <a:lstStyle/>
                    <a:p>
                      <a:pPr algn="ctr"/>
                      <a:r>
                        <a:rPr lang="en-GB" dirty="0"/>
                        <a:t>2</a:t>
                      </a:r>
                      <a:endParaRPr lang="en-ZA" dirty="0"/>
                    </a:p>
                  </a:txBody>
                  <a:tcPr/>
                </a:tc>
                <a:tc>
                  <a:txBody>
                    <a:bodyPr/>
                    <a:lstStyle/>
                    <a:p>
                      <a:pPr algn="ctr"/>
                      <a:r>
                        <a:rPr lang="en-GB" dirty="0"/>
                        <a:t>87</a:t>
                      </a:r>
                      <a:endParaRPr lang="en-ZA" dirty="0"/>
                    </a:p>
                  </a:txBody>
                  <a:tcPr/>
                </a:tc>
                <a:tc>
                  <a:txBody>
                    <a:bodyPr/>
                    <a:lstStyle/>
                    <a:p>
                      <a:pPr algn="ctr"/>
                      <a:r>
                        <a:rPr lang="en-GB" dirty="0"/>
                        <a:t>8</a:t>
                      </a:r>
                      <a:endParaRPr lang="en-ZA" dirty="0"/>
                    </a:p>
                  </a:txBody>
                  <a:tcPr/>
                </a:tc>
                <a:tc>
                  <a:txBody>
                    <a:bodyPr/>
                    <a:lstStyle/>
                    <a:p>
                      <a:pPr algn="ctr"/>
                      <a:r>
                        <a:rPr lang="en-GB" dirty="0"/>
                        <a:t>3</a:t>
                      </a:r>
                      <a:endParaRPr lang="en-ZA" dirty="0"/>
                    </a:p>
                  </a:txBody>
                  <a:tcPr/>
                </a:tc>
                <a:tc>
                  <a:txBody>
                    <a:bodyPr/>
                    <a:lstStyle/>
                    <a:p>
                      <a:pPr algn="ctr"/>
                      <a:r>
                        <a:rPr lang="en-GB" dirty="0"/>
                        <a:t>12</a:t>
                      </a:r>
                      <a:endParaRPr lang="en-ZA" dirty="0"/>
                    </a:p>
                  </a:txBody>
                  <a:tcPr/>
                </a:tc>
                <a:extLst>
                  <a:ext uri="{0D108BD9-81ED-4DB2-BD59-A6C34878D82A}">
                    <a16:rowId xmlns:a16="http://schemas.microsoft.com/office/drawing/2014/main" val="3495958223"/>
                  </a:ext>
                </a:extLst>
              </a:tr>
              <a:tr h="370840">
                <a:tc gridSpan="6">
                  <a:txBody>
                    <a:bodyPr/>
                    <a:lstStyle/>
                    <a:p>
                      <a:pPr algn="ctr"/>
                      <a:r>
                        <a:rPr lang="en-ZA" sz="1800" b="1" u="none" strike="noStrike" kern="1200" baseline="0" dirty="0">
                          <a:solidFill>
                            <a:schemeClr val="dk1"/>
                          </a:solidFill>
                        </a:rPr>
                        <a:t>Average Underage Male Representation Profile — 2016/17</a:t>
                      </a:r>
                      <a:endParaRPr lang="en-ZA" b="1" dirty="0"/>
                    </a:p>
                  </a:txBody>
                  <a:tcPr/>
                </a:tc>
                <a:tc hMerge="1">
                  <a:txBody>
                    <a:bodyPr/>
                    <a:lstStyle/>
                    <a:p>
                      <a:endParaRPr lang="en-ZA" dirty="0"/>
                    </a:p>
                  </a:txBody>
                  <a:tcPr/>
                </a:tc>
                <a:tc hMerge="1">
                  <a:txBody>
                    <a:bodyPr/>
                    <a:lstStyle/>
                    <a:p>
                      <a:endParaRPr lang="en-ZA" dirty="0"/>
                    </a:p>
                  </a:txBody>
                  <a:tcPr/>
                </a:tc>
                <a:tc hMerge="1">
                  <a:txBody>
                    <a:bodyPr/>
                    <a:lstStyle/>
                    <a:p>
                      <a:endParaRPr lang="en-ZA" dirty="0"/>
                    </a:p>
                  </a:txBody>
                  <a:tcPr/>
                </a:tc>
                <a:tc hMerge="1">
                  <a:txBody>
                    <a:bodyPr/>
                    <a:lstStyle/>
                    <a:p>
                      <a:endParaRPr lang="en-ZA" dirty="0"/>
                    </a:p>
                  </a:txBody>
                  <a:tcPr/>
                </a:tc>
                <a:tc hMerge="1">
                  <a:txBody>
                    <a:bodyPr/>
                    <a:lstStyle/>
                    <a:p>
                      <a:endParaRPr lang="en-ZA" dirty="0"/>
                    </a:p>
                  </a:txBody>
                  <a:tcPr/>
                </a:tc>
                <a:extLst>
                  <a:ext uri="{0D108BD9-81ED-4DB2-BD59-A6C34878D82A}">
                    <a16:rowId xmlns:a16="http://schemas.microsoft.com/office/drawing/2014/main" val="1809295035"/>
                  </a:ext>
                </a:extLst>
              </a:tr>
              <a:tr h="370840">
                <a:tc>
                  <a:txBody>
                    <a:bodyPr/>
                    <a:lstStyle/>
                    <a:p>
                      <a:r>
                        <a:rPr lang="en-GB" dirty="0"/>
                        <a:t>Swimming</a:t>
                      </a:r>
                      <a:endParaRPr lang="en-ZA" dirty="0"/>
                    </a:p>
                  </a:txBody>
                  <a:tcPr/>
                </a:tc>
                <a:tc>
                  <a:txBody>
                    <a:bodyPr/>
                    <a:lstStyle/>
                    <a:p>
                      <a:pPr algn="ctr"/>
                      <a:r>
                        <a:rPr lang="en-GB" dirty="0"/>
                        <a:t>2</a:t>
                      </a:r>
                      <a:endParaRPr lang="en-ZA" dirty="0"/>
                    </a:p>
                  </a:txBody>
                  <a:tcPr/>
                </a:tc>
                <a:tc>
                  <a:txBody>
                    <a:bodyPr/>
                    <a:lstStyle/>
                    <a:p>
                      <a:pPr algn="ctr"/>
                      <a:r>
                        <a:rPr lang="en-GB" dirty="0"/>
                        <a:t>87</a:t>
                      </a:r>
                      <a:endParaRPr lang="en-ZA" dirty="0"/>
                    </a:p>
                  </a:txBody>
                  <a:tcPr/>
                </a:tc>
                <a:tc>
                  <a:txBody>
                    <a:bodyPr/>
                    <a:lstStyle/>
                    <a:p>
                      <a:pPr algn="ctr"/>
                      <a:r>
                        <a:rPr lang="en-GB" dirty="0"/>
                        <a:t>N/A</a:t>
                      </a:r>
                      <a:endParaRPr lang="en-ZA" dirty="0"/>
                    </a:p>
                  </a:txBody>
                  <a:tcPr/>
                </a:tc>
                <a:tc>
                  <a:txBody>
                    <a:bodyPr/>
                    <a:lstStyle/>
                    <a:p>
                      <a:pPr algn="ctr"/>
                      <a:r>
                        <a:rPr lang="en-GB" dirty="0"/>
                        <a:t>N/A</a:t>
                      </a:r>
                      <a:endParaRPr lang="en-ZA" dirty="0"/>
                    </a:p>
                  </a:txBody>
                  <a:tcPr/>
                </a:tc>
                <a:tc>
                  <a:txBody>
                    <a:bodyPr/>
                    <a:lstStyle/>
                    <a:p>
                      <a:pPr algn="ctr"/>
                      <a:r>
                        <a:rPr lang="en-GB" dirty="0"/>
                        <a:t>13</a:t>
                      </a:r>
                      <a:endParaRPr lang="en-ZA" dirty="0"/>
                    </a:p>
                  </a:txBody>
                  <a:tcPr/>
                </a:tc>
                <a:extLst>
                  <a:ext uri="{0D108BD9-81ED-4DB2-BD59-A6C34878D82A}">
                    <a16:rowId xmlns:a16="http://schemas.microsoft.com/office/drawing/2014/main" val="1231532091"/>
                  </a:ext>
                </a:extLst>
              </a:tr>
            </a:tbl>
          </a:graphicData>
        </a:graphic>
      </p:graphicFrame>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sp>
        <p:nvSpPr>
          <p:cNvPr id="4" name="TextBox 3">
            <a:extLst>
              <a:ext uri="{FF2B5EF4-FFF2-40B4-BE49-F238E27FC236}">
                <a16:creationId xmlns:a16="http://schemas.microsoft.com/office/drawing/2014/main" id="{77D4A88C-F7DF-4287-BD9F-1BB7A674B7CA}"/>
              </a:ext>
            </a:extLst>
          </p:cNvPr>
          <p:cNvSpPr txBox="1"/>
          <p:nvPr/>
        </p:nvSpPr>
        <p:spPr>
          <a:xfrm>
            <a:off x="411341" y="3606984"/>
            <a:ext cx="8219256" cy="258532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285750" indent="-285750" algn="just">
              <a:buFont typeface="Arial" panose="020B0604020202020204" pitchFamily="34" charset="0"/>
              <a:buChar char="•"/>
            </a:pPr>
            <a:r>
              <a:rPr lang="en-GB" b="0" u="none" strike="noStrike" baseline="0" dirty="0">
                <a:latin typeface="+mn-lt"/>
              </a:rPr>
              <a:t>The federations falling in higher sustainability risk category as a result of high % White senior team demographics includes bowls, baseball </a:t>
            </a:r>
            <a:r>
              <a:rPr lang="en-GB" b="1" u="none" strike="noStrike" baseline="0" dirty="0">
                <a:latin typeface="+mn-lt"/>
              </a:rPr>
              <a:t>swimming</a:t>
            </a:r>
            <a:r>
              <a:rPr lang="en-GB" b="0" u="none" strike="noStrike" baseline="0" dirty="0">
                <a:latin typeface="+mn-lt"/>
              </a:rPr>
              <a:t>, tennis, rowing, baseball, rugby, hockey and </a:t>
            </a:r>
            <a:r>
              <a:rPr lang="en-GB" b="0" u="none" strike="noStrike" baseline="0" dirty="0" err="1">
                <a:latin typeface="+mn-lt"/>
              </a:rPr>
              <a:t>jukskei</a:t>
            </a:r>
            <a:r>
              <a:rPr lang="en-GB" b="0" u="none" strike="noStrike" baseline="0" dirty="0">
                <a:latin typeface="+mn-lt"/>
              </a:rPr>
              <a:t>.</a:t>
            </a:r>
          </a:p>
          <a:p>
            <a:pPr marL="285750" indent="-285750" algn="just">
              <a:buFont typeface="Arial" panose="020B0604020202020204" pitchFamily="34" charset="0"/>
              <a:buChar char="•"/>
            </a:pPr>
            <a:r>
              <a:rPr lang="en-GB" b="0" u="none" strike="noStrike" baseline="0" dirty="0">
                <a:latin typeface="+mn-lt"/>
              </a:rPr>
              <a:t>Those codes reflecting a combination of predominantly White (50 % or more) senior representative team/individual demographic (bowls, baseball </a:t>
            </a:r>
            <a:r>
              <a:rPr lang="en-GB" b="1" u="none" strike="noStrike" baseline="0" dirty="0">
                <a:latin typeface="+mn-lt"/>
              </a:rPr>
              <a:t>swimming</a:t>
            </a:r>
            <a:r>
              <a:rPr lang="en-GB" b="0" u="none" strike="noStrike" baseline="0" dirty="0">
                <a:latin typeface="+mn-lt"/>
              </a:rPr>
              <a:t>, tennis, rowing, baseball, Softball, rugby, hockey and </a:t>
            </a:r>
            <a:r>
              <a:rPr lang="en-GB" b="0" u="none" strike="noStrike" baseline="0" dirty="0" err="1">
                <a:latin typeface="+mn-lt"/>
              </a:rPr>
              <a:t>jukskei</a:t>
            </a:r>
            <a:r>
              <a:rPr lang="en-GB" b="0" u="none" strike="noStrike" baseline="0" dirty="0">
                <a:latin typeface="+mn-lt"/>
              </a:rPr>
              <a:t>), in combination with a small number of underage non-representative teams (rowing and rugby, baseball, cricket, Softball, swimming, volleyball, bowls and table tennis) could be faced with sustainability challenges in the future.</a:t>
            </a:r>
            <a:endParaRPr lang="en-ZA" dirty="0">
              <a:latin typeface="+mn-lt"/>
            </a:endParaRPr>
          </a:p>
        </p:txBody>
      </p:sp>
    </p:spTree>
    <p:extLst>
      <p:ext uri="{BB962C8B-B14F-4D97-AF65-F5344CB8AC3E}">
        <p14:creationId xmlns:p14="http://schemas.microsoft.com/office/powerpoint/2010/main" val="2936797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8</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4788023" y="305653"/>
            <a:ext cx="3842573" cy="720080"/>
          </a:xfrm>
          <a:prstGeom prst="rect">
            <a:avLst/>
          </a:prstGeom>
          <a:ln/>
        </p:spPr>
        <p:style>
          <a:lnRef idx="2">
            <a:schemeClr val="dk1"/>
          </a:lnRef>
          <a:fillRef idx="1">
            <a:schemeClr val="lt1"/>
          </a:fillRef>
          <a:effectRef idx="0">
            <a:schemeClr val="dk1"/>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000" dirty="0">
                <a:solidFill>
                  <a:schemeClr val="tx1"/>
                </a:solidFill>
                <a:effectLst/>
                <a:cs typeface="Calibri" panose="020F0502020204030204" pitchFamily="34" charset="0"/>
              </a:rPr>
              <a:t>OVERVIEW OF PROGRESS WITH TRANSFORMATION – EPG REPORT</a:t>
            </a:r>
          </a:p>
        </p:txBody>
      </p:sp>
      <p:graphicFrame>
        <p:nvGraphicFramePr>
          <p:cNvPr id="2" name="Table 3">
            <a:extLst>
              <a:ext uri="{FF2B5EF4-FFF2-40B4-BE49-F238E27FC236}">
                <a16:creationId xmlns:a16="http://schemas.microsoft.com/office/drawing/2014/main" id="{7D82656C-4CBA-4A99-89B2-BDE4D3019B19}"/>
              </a:ext>
            </a:extLst>
          </p:cNvPr>
          <p:cNvGraphicFramePr>
            <a:graphicFrameLocks noGrp="1"/>
          </p:cNvGraphicFramePr>
          <p:nvPr>
            <p:ph idx="1"/>
            <p:extLst>
              <p:ext uri="{D42A27DB-BD31-4B8C-83A1-F6EECF244321}">
                <p14:modId xmlns:p14="http://schemas.microsoft.com/office/powerpoint/2010/main" val="1640044856"/>
              </p:ext>
            </p:extLst>
          </p:nvPr>
        </p:nvGraphicFramePr>
        <p:xfrm>
          <a:off x="439364" y="1318819"/>
          <a:ext cx="8219256" cy="2062480"/>
        </p:xfrm>
        <a:graphic>
          <a:graphicData uri="http://schemas.openxmlformats.org/drawingml/2006/table">
            <a:tbl>
              <a:tblPr firstRow="1" bandRow="1">
                <a:tableStyleId>{073A0DAA-6AF3-43AB-8588-CEC1D06C72B9}</a:tableStyleId>
              </a:tblPr>
              <a:tblGrid>
                <a:gridCol w="2016224">
                  <a:extLst>
                    <a:ext uri="{9D8B030D-6E8A-4147-A177-3AD203B41FA5}">
                      <a16:colId xmlns:a16="http://schemas.microsoft.com/office/drawing/2014/main" val="3913957577"/>
                    </a:ext>
                  </a:extLst>
                </a:gridCol>
                <a:gridCol w="1296144">
                  <a:extLst>
                    <a:ext uri="{9D8B030D-6E8A-4147-A177-3AD203B41FA5}">
                      <a16:colId xmlns:a16="http://schemas.microsoft.com/office/drawing/2014/main" val="486520033"/>
                    </a:ext>
                  </a:extLst>
                </a:gridCol>
                <a:gridCol w="1152128">
                  <a:extLst>
                    <a:ext uri="{9D8B030D-6E8A-4147-A177-3AD203B41FA5}">
                      <a16:colId xmlns:a16="http://schemas.microsoft.com/office/drawing/2014/main" val="895084287"/>
                    </a:ext>
                  </a:extLst>
                </a:gridCol>
                <a:gridCol w="1224136">
                  <a:extLst>
                    <a:ext uri="{9D8B030D-6E8A-4147-A177-3AD203B41FA5}">
                      <a16:colId xmlns:a16="http://schemas.microsoft.com/office/drawing/2014/main" val="2394274319"/>
                    </a:ext>
                  </a:extLst>
                </a:gridCol>
                <a:gridCol w="1159024">
                  <a:extLst>
                    <a:ext uri="{9D8B030D-6E8A-4147-A177-3AD203B41FA5}">
                      <a16:colId xmlns:a16="http://schemas.microsoft.com/office/drawing/2014/main" val="1681485678"/>
                    </a:ext>
                  </a:extLst>
                </a:gridCol>
                <a:gridCol w="1371600">
                  <a:extLst>
                    <a:ext uri="{9D8B030D-6E8A-4147-A177-3AD203B41FA5}">
                      <a16:colId xmlns:a16="http://schemas.microsoft.com/office/drawing/2014/main" val="2805997055"/>
                    </a:ext>
                  </a:extLst>
                </a:gridCol>
              </a:tblGrid>
              <a:tr h="370840">
                <a:tc>
                  <a:txBody>
                    <a:bodyPr/>
                    <a:lstStyle/>
                    <a:p>
                      <a:r>
                        <a:rPr lang="en-GB" sz="1600" dirty="0"/>
                        <a:t>CODE</a:t>
                      </a:r>
                      <a:endParaRPr lang="en-ZA" sz="1600" dirty="0"/>
                    </a:p>
                  </a:txBody>
                  <a:tcPr/>
                </a:tc>
                <a:tc>
                  <a:txBody>
                    <a:bodyPr/>
                    <a:lstStyle/>
                    <a:p>
                      <a:r>
                        <a:rPr lang="en-ZA" sz="1600" b="1" u="none" strike="noStrike" kern="1200" baseline="0" dirty="0">
                          <a:solidFill>
                            <a:schemeClr val="lt1"/>
                          </a:solidFill>
                        </a:rPr>
                        <a:t>% Black African</a:t>
                      </a:r>
                      <a:endParaRPr lang="en-ZA" sz="1600" dirty="0"/>
                    </a:p>
                  </a:txBody>
                  <a:tcPr/>
                </a:tc>
                <a:tc>
                  <a:txBody>
                    <a:bodyPr/>
                    <a:lstStyle/>
                    <a:p>
                      <a:r>
                        <a:rPr lang="en-ZA" sz="1600" b="1" u="none" strike="noStrike" kern="1200" baseline="0" dirty="0">
                          <a:solidFill>
                            <a:schemeClr val="lt1"/>
                          </a:solidFill>
                        </a:rPr>
                        <a:t>% White</a:t>
                      </a:r>
                      <a:endParaRPr lang="en-ZA" sz="1600" dirty="0"/>
                    </a:p>
                  </a:txBody>
                  <a:tcPr/>
                </a:tc>
                <a:tc>
                  <a:txBody>
                    <a:bodyPr/>
                    <a:lstStyle/>
                    <a:p>
                      <a:r>
                        <a:rPr lang="en-ZA" sz="1600" b="1" u="none" strike="noStrike" kern="1200" baseline="0" dirty="0">
                          <a:solidFill>
                            <a:schemeClr val="lt1"/>
                          </a:solidFill>
                        </a:rPr>
                        <a:t>% Coloured</a:t>
                      </a:r>
                      <a:endParaRPr lang="en-ZA" sz="1600" dirty="0"/>
                    </a:p>
                  </a:txBody>
                  <a:tcPr/>
                </a:tc>
                <a:tc>
                  <a:txBody>
                    <a:bodyPr/>
                    <a:lstStyle/>
                    <a:p>
                      <a:r>
                        <a:rPr lang="en-ZA" sz="1600" b="1" u="none" strike="noStrike" kern="1200" baseline="0" dirty="0">
                          <a:solidFill>
                            <a:schemeClr val="lt1"/>
                          </a:solidFill>
                        </a:rPr>
                        <a:t>% Indian</a:t>
                      </a:r>
                      <a:endParaRPr lang="en-ZA" sz="1600" dirty="0"/>
                    </a:p>
                  </a:txBody>
                  <a:tcPr/>
                </a:tc>
                <a:tc>
                  <a:txBody>
                    <a:bodyPr/>
                    <a:lstStyle/>
                    <a:p>
                      <a:r>
                        <a:rPr lang="en-ZA" sz="1600" b="1" u="none" strike="noStrike" kern="1200" baseline="0" dirty="0">
                          <a:solidFill>
                            <a:schemeClr val="lt1"/>
                          </a:solidFill>
                        </a:rPr>
                        <a:t>% Generic Black</a:t>
                      </a:r>
                      <a:endParaRPr lang="en-ZA" sz="1600" dirty="0"/>
                    </a:p>
                  </a:txBody>
                  <a:tcPr/>
                </a:tc>
                <a:extLst>
                  <a:ext uri="{0D108BD9-81ED-4DB2-BD59-A6C34878D82A}">
                    <a16:rowId xmlns:a16="http://schemas.microsoft.com/office/drawing/2014/main" val="1169961238"/>
                  </a:ext>
                </a:extLst>
              </a:tr>
              <a:tr h="370840">
                <a:tc gridSpan="6">
                  <a:txBody>
                    <a:bodyPr/>
                    <a:lstStyle/>
                    <a:p>
                      <a:pPr algn="ctr"/>
                      <a:r>
                        <a:rPr lang="en-ZA" sz="1800" b="1" u="none" strike="noStrike" kern="1200" baseline="0" dirty="0">
                          <a:solidFill>
                            <a:schemeClr val="dk1"/>
                          </a:solidFill>
                        </a:rPr>
                        <a:t>Average National Senior Female Comparative Demographic — 2016/17</a:t>
                      </a:r>
                      <a:endParaRPr lang="en-ZA" b="1" dirty="0"/>
                    </a:p>
                  </a:txBody>
                  <a:tcPr/>
                </a:tc>
                <a:tc hMerge="1">
                  <a:txBody>
                    <a:bodyPr/>
                    <a:lstStyle/>
                    <a:p>
                      <a:endParaRPr lang="en-ZA" dirty="0"/>
                    </a:p>
                  </a:txBody>
                  <a:tcPr/>
                </a:tc>
                <a:tc hMerge="1">
                  <a:txBody>
                    <a:bodyPr/>
                    <a:lstStyle/>
                    <a:p>
                      <a:endParaRPr lang="en-ZA" dirty="0"/>
                    </a:p>
                  </a:txBody>
                  <a:tcPr/>
                </a:tc>
                <a:tc hMerge="1">
                  <a:txBody>
                    <a:bodyPr/>
                    <a:lstStyle/>
                    <a:p>
                      <a:endParaRPr lang="en-ZA" dirty="0"/>
                    </a:p>
                  </a:txBody>
                  <a:tcPr/>
                </a:tc>
                <a:tc hMerge="1">
                  <a:txBody>
                    <a:bodyPr/>
                    <a:lstStyle/>
                    <a:p>
                      <a:endParaRPr lang="en-ZA" dirty="0"/>
                    </a:p>
                  </a:txBody>
                  <a:tcPr/>
                </a:tc>
                <a:tc hMerge="1">
                  <a:txBody>
                    <a:bodyPr/>
                    <a:lstStyle/>
                    <a:p>
                      <a:endParaRPr lang="en-ZA" dirty="0"/>
                    </a:p>
                  </a:txBody>
                  <a:tcPr/>
                </a:tc>
                <a:extLst>
                  <a:ext uri="{0D108BD9-81ED-4DB2-BD59-A6C34878D82A}">
                    <a16:rowId xmlns:a16="http://schemas.microsoft.com/office/drawing/2014/main" val="3699874269"/>
                  </a:ext>
                </a:extLst>
              </a:tr>
              <a:tr h="370840">
                <a:tc>
                  <a:txBody>
                    <a:bodyPr/>
                    <a:lstStyle/>
                    <a:p>
                      <a:r>
                        <a:rPr lang="en-GB" dirty="0"/>
                        <a:t>Swimming</a:t>
                      </a:r>
                      <a:endParaRPr lang="en-ZA" dirty="0"/>
                    </a:p>
                  </a:txBody>
                  <a:tcPr/>
                </a:tc>
                <a:tc>
                  <a:txBody>
                    <a:bodyPr/>
                    <a:lstStyle/>
                    <a:p>
                      <a:pPr algn="ctr"/>
                      <a:r>
                        <a:rPr lang="en-GB" dirty="0"/>
                        <a:t>2</a:t>
                      </a:r>
                      <a:endParaRPr lang="en-ZA" dirty="0"/>
                    </a:p>
                  </a:txBody>
                  <a:tcPr/>
                </a:tc>
                <a:tc>
                  <a:txBody>
                    <a:bodyPr/>
                    <a:lstStyle/>
                    <a:p>
                      <a:pPr algn="ctr"/>
                      <a:r>
                        <a:rPr lang="en-GB" dirty="0"/>
                        <a:t>87</a:t>
                      </a:r>
                      <a:endParaRPr lang="en-ZA" dirty="0"/>
                    </a:p>
                  </a:txBody>
                  <a:tcPr/>
                </a:tc>
                <a:tc>
                  <a:txBody>
                    <a:bodyPr/>
                    <a:lstStyle/>
                    <a:p>
                      <a:pPr algn="ctr"/>
                      <a:r>
                        <a:rPr lang="en-GB" dirty="0"/>
                        <a:t>8</a:t>
                      </a:r>
                      <a:endParaRPr lang="en-ZA" dirty="0"/>
                    </a:p>
                  </a:txBody>
                  <a:tcPr/>
                </a:tc>
                <a:tc>
                  <a:txBody>
                    <a:bodyPr/>
                    <a:lstStyle/>
                    <a:p>
                      <a:pPr algn="ctr"/>
                      <a:r>
                        <a:rPr lang="en-GB" dirty="0"/>
                        <a:t>3</a:t>
                      </a:r>
                      <a:endParaRPr lang="en-ZA" dirty="0"/>
                    </a:p>
                  </a:txBody>
                  <a:tcPr/>
                </a:tc>
                <a:tc>
                  <a:txBody>
                    <a:bodyPr/>
                    <a:lstStyle/>
                    <a:p>
                      <a:pPr algn="ctr"/>
                      <a:r>
                        <a:rPr lang="en-GB" dirty="0"/>
                        <a:t>13</a:t>
                      </a:r>
                      <a:endParaRPr lang="en-ZA" dirty="0"/>
                    </a:p>
                  </a:txBody>
                  <a:tcPr/>
                </a:tc>
                <a:extLst>
                  <a:ext uri="{0D108BD9-81ED-4DB2-BD59-A6C34878D82A}">
                    <a16:rowId xmlns:a16="http://schemas.microsoft.com/office/drawing/2014/main" val="3495958223"/>
                  </a:ext>
                </a:extLst>
              </a:tr>
              <a:tr h="370840">
                <a:tc gridSpan="6">
                  <a:txBody>
                    <a:bodyPr/>
                    <a:lstStyle/>
                    <a:p>
                      <a:pPr algn="ctr"/>
                      <a:r>
                        <a:rPr lang="en-ZA" sz="1800" b="1" u="none" strike="noStrike" kern="1200" baseline="0" dirty="0">
                          <a:solidFill>
                            <a:schemeClr val="dk1"/>
                          </a:solidFill>
                        </a:rPr>
                        <a:t>Average Underage Female Representation Profile — 2016/17</a:t>
                      </a:r>
                      <a:endParaRPr lang="en-ZA" b="1" dirty="0"/>
                    </a:p>
                  </a:txBody>
                  <a:tcPr/>
                </a:tc>
                <a:tc hMerge="1">
                  <a:txBody>
                    <a:bodyPr/>
                    <a:lstStyle/>
                    <a:p>
                      <a:endParaRPr lang="en-ZA" dirty="0"/>
                    </a:p>
                  </a:txBody>
                  <a:tcPr/>
                </a:tc>
                <a:tc hMerge="1">
                  <a:txBody>
                    <a:bodyPr/>
                    <a:lstStyle/>
                    <a:p>
                      <a:endParaRPr lang="en-ZA" dirty="0"/>
                    </a:p>
                  </a:txBody>
                  <a:tcPr/>
                </a:tc>
                <a:tc hMerge="1">
                  <a:txBody>
                    <a:bodyPr/>
                    <a:lstStyle/>
                    <a:p>
                      <a:endParaRPr lang="en-ZA" dirty="0"/>
                    </a:p>
                  </a:txBody>
                  <a:tcPr/>
                </a:tc>
                <a:tc hMerge="1">
                  <a:txBody>
                    <a:bodyPr/>
                    <a:lstStyle/>
                    <a:p>
                      <a:endParaRPr lang="en-ZA" dirty="0"/>
                    </a:p>
                  </a:txBody>
                  <a:tcPr/>
                </a:tc>
                <a:tc hMerge="1">
                  <a:txBody>
                    <a:bodyPr/>
                    <a:lstStyle/>
                    <a:p>
                      <a:endParaRPr lang="en-ZA" dirty="0"/>
                    </a:p>
                  </a:txBody>
                  <a:tcPr/>
                </a:tc>
                <a:extLst>
                  <a:ext uri="{0D108BD9-81ED-4DB2-BD59-A6C34878D82A}">
                    <a16:rowId xmlns:a16="http://schemas.microsoft.com/office/drawing/2014/main" val="1809295035"/>
                  </a:ext>
                </a:extLst>
              </a:tr>
              <a:tr h="370840">
                <a:tc>
                  <a:txBody>
                    <a:bodyPr/>
                    <a:lstStyle/>
                    <a:p>
                      <a:r>
                        <a:rPr lang="en-GB" dirty="0"/>
                        <a:t>Swimming</a:t>
                      </a:r>
                      <a:endParaRPr lang="en-ZA" dirty="0"/>
                    </a:p>
                  </a:txBody>
                  <a:tcPr/>
                </a:tc>
                <a:tc>
                  <a:txBody>
                    <a:bodyPr/>
                    <a:lstStyle/>
                    <a:p>
                      <a:pPr algn="ctr"/>
                      <a:r>
                        <a:rPr lang="en-GB" dirty="0"/>
                        <a:t>2</a:t>
                      </a:r>
                      <a:endParaRPr lang="en-ZA" dirty="0"/>
                    </a:p>
                  </a:txBody>
                  <a:tcPr/>
                </a:tc>
                <a:tc>
                  <a:txBody>
                    <a:bodyPr/>
                    <a:lstStyle/>
                    <a:p>
                      <a:pPr algn="ctr"/>
                      <a:r>
                        <a:rPr lang="en-GB" dirty="0"/>
                        <a:t>87</a:t>
                      </a:r>
                      <a:endParaRPr lang="en-ZA" dirty="0"/>
                    </a:p>
                  </a:txBody>
                  <a:tcPr/>
                </a:tc>
                <a:tc>
                  <a:txBody>
                    <a:bodyPr/>
                    <a:lstStyle/>
                    <a:p>
                      <a:pPr algn="ctr"/>
                      <a:r>
                        <a:rPr lang="en-GB" dirty="0"/>
                        <a:t>N/A</a:t>
                      </a:r>
                      <a:endParaRPr lang="en-ZA" dirty="0"/>
                    </a:p>
                  </a:txBody>
                  <a:tcPr/>
                </a:tc>
                <a:tc>
                  <a:txBody>
                    <a:bodyPr/>
                    <a:lstStyle/>
                    <a:p>
                      <a:pPr algn="ctr"/>
                      <a:r>
                        <a:rPr lang="en-GB" dirty="0"/>
                        <a:t>N/A</a:t>
                      </a:r>
                      <a:endParaRPr lang="en-ZA" dirty="0"/>
                    </a:p>
                  </a:txBody>
                  <a:tcPr/>
                </a:tc>
                <a:tc>
                  <a:txBody>
                    <a:bodyPr/>
                    <a:lstStyle/>
                    <a:p>
                      <a:pPr algn="ctr"/>
                      <a:r>
                        <a:rPr lang="en-GB" dirty="0"/>
                        <a:t>13</a:t>
                      </a:r>
                      <a:endParaRPr lang="en-ZA" dirty="0"/>
                    </a:p>
                  </a:txBody>
                  <a:tcPr/>
                </a:tc>
                <a:extLst>
                  <a:ext uri="{0D108BD9-81ED-4DB2-BD59-A6C34878D82A}">
                    <a16:rowId xmlns:a16="http://schemas.microsoft.com/office/drawing/2014/main" val="1231532091"/>
                  </a:ext>
                </a:extLst>
              </a:tr>
            </a:tbl>
          </a:graphicData>
        </a:graphic>
      </p:graphicFrame>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sp>
        <p:nvSpPr>
          <p:cNvPr id="4" name="TextBox 3">
            <a:extLst>
              <a:ext uri="{FF2B5EF4-FFF2-40B4-BE49-F238E27FC236}">
                <a16:creationId xmlns:a16="http://schemas.microsoft.com/office/drawing/2014/main" id="{77D4A88C-F7DF-4287-BD9F-1BB7A674B7CA}"/>
              </a:ext>
            </a:extLst>
          </p:cNvPr>
          <p:cNvSpPr txBox="1"/>
          <p:nvPr/>
        </p:nvSpPr>
        <p:spPr>
          <a:xfrm>
            <a:off x="411341" y="3606984"/>
            <a:ext cx="8219256" cy="258532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lgn="just">
              <a:buFont typeface="Arial" panose="020B0604020202020204" pitchFamily="34" charset="0"/>
              <a:buChar char="•"/>
            </a:pPr>
            <a:r>
              <a:rPr lang="en-GB" sz="1800" b="0" i="0" u="none" strike="noStrike" baseline="0" dirty="0"/>
              <a:t>The federations falling in the high sustainability risk category based on % generic Black representation includes </a:t>
            </a:r>
            <a:r>
              <a:rPr lang="en-GB" sz="1800" b="0" i="1" u="none" strike="noStrike" baseline="0" dirty="0"/>
              <a:t>bowls, 5 %, swimming, 13 %, tennis, 25 %, rowing, 13 %, gymnastics, 29 %, hockey 25 %, and </a:t>
            </a:r>
            <a:r>
              <a:rPr lang="en-GB" sz="1800" b="0" i="1" u="none" strike="noStrike" baseline="0" dirty="0" err="1"/>
              <a:t>jukskei</a:t>
            </a:r>
            <a:r>
              <a:rPr lang="en-GB" sz="1800" b="0" i="1" u="none" strike="noStrike" baseline="0" dirty="0"/>
              <a:t>, </a:t>
            </a:r>
            <a:r>
              <a:rPr lang="en-ZA" sz="1800" b="0" i="1" u="none" strike="noStrike" baseline="0" dirty="0"/>
              <a:t>0 </a:t>
            </a:r>
            <a:r>
              <a:rPr lang="en-ZA" sz="1800" b="0" i="0" u="none" strike="noStrike" baseline="0" dirty="0"/>
              <a:t>%.</a:t>
            </a:r>
          </a:p>
          <a:p>
            <a:pPr algn="just"/>
            <a:endParaRPr lang="en-ZA" sz="1800" b="0" i="0" u="none" strike="noStrike" baseline="0" dirty="0"/>
          </a:p>
          <a:p>
            <a:pPr marL="285750" indent="-285750" algn="just">
              <a:buFont typeface="Arial" panose="020B0604020202020204" pitchFamily="34" charset="0"/>
              <a:buChar char="•"/>
            </a:pPr>
            <a:r>
              <a:rPr lang="en-GB" sz="1800" b="0" i="0" u="none" strike="noStrike" baseline="0" dirty="0"/>
              <a:t>The challenges faced by black African female participants in their quest for higher representative honours are obvious in those codes with low average </a:t>
            </a:r>
            <a:r>
              <a:rPr lang="en-ZA" sz="1800" b="0" i="0" u="none" strike="noStrike" baseline="0" dirty="0"/>
              <a:t>underage representative participation profiles - </a:t>
            </a:r>
            <a:r>
              <a:rPr lang="en-GB" sz="1800" b="0" i="1" u="none" strike="noStrike" baseline="0" dirty="0"/>
              <a:t>hockey, 24 %, gymnastics, 16 %, rowing, 15 %, table tennis, </a:t>
            </a:r>
            <a:r>
              <a:rPr lang="en-GB" sz="1800" b="0" i="0" u="none" strike="noStrike" baseline="0" dirty="0"/>
              <a:t>13 %, </a:t>
            </a:r>
            <a:r>
              <a:rPr lang="en-GB" sz="1800" b="0" i="1" u="none" strike="noStrike" baseline="0" dirty="0"/>
              <a:t>athletics, 10 %, chess, 9 %, swimming,2 %, tennis, 0 %, and </a:t>
            </a:r>
            <a:r>
              <a:rPr lang="en-GB" sz="1800" b="0" i="1" u="none" strike="noStrike" baseline="0" dirty="0" err="1"/>
              <a:t>jukskei</a:t>
            </a:r>
            <a:r>
              <a:rPr lang="en-GB" sz="1800" b="0" i="1" u="none" strike="noStrike" baseline="0" dirty="0"/>
              <a:t>, 0</a:t>
            </a:r>
            <a:endParaRPr lang="en-ZA" dirty="0"/>
          </a:p>
        </p:txBody>
      </p:sp>
    </p:spTree>
    <p:extLst>
      <p:ext uri="{BB962C8B-B14F-4D97-AF65-F5344CB8AC3E}">
        <p14:creationId xmlns:p14="http://schemas.microsoft.com/office/powerpoint/2010/main" val="736247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9</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3923928" y="260648"/>
            <a:ext cx="4896544" cy="864096"/>
          </a:xfrm>
          <a:prstGeom prst="rect">
            <a:avLst/>
          </a:prstGeom>
          <a:ln/>
        </p:spPr>
        <p:style>
          <a:lnRef idx="2">
            <a:schemeClr val="accent4"/>
          </a:lnRef>
          <a:fillRef idx="1">
            <a:schemeClr val="lt1"/>
          </a:fillRef>
          <a:effectRef idx="0">
            <a:schemeClr val="accent4"/>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400" dirty="0">
                <a:solidFill>
                  <a:schemeClr val="tx1"/>
                </a:solidFill>
                <a:effectLst/>
                <a:cs typeface="Calibri" panose="020F0502020204030204" pitchFamily="34" charset="0"/>
              </a:rPr>
              <a:t>OVERVIEW OF PROGRESS WITH TRANSFORMATION – PARTICIPATION</a:t>
            </a:r>
          </a:p>
        </p:txBody>
      </p:sp>
      <p:sp>
        <p:nvSpPr>
          <p:cNvPr id="3" name="Content Placeholder 2">
            <a:extLst>
              <a:ext uri="{FF2B5EF4-FFF2-40B4-BE49-F238E27FC236}">
                <a16:creationId xmlns:a16="http://schemas.microsoft.com/office/drawing/2014/main" id="{55F275AB-C7A0-4836-B60C-A217E1A2067A}"/>
              </a:ext>
            </a:extLst>
          </p:cNvPr>
          <p:cNvSpPr>
            <a:spLocks noGrp="1"/>
          </p:cNvSpPr>
          <p:nvPr>
            <p:ph idx="1"/>
          </p:nvPr>
        </p:nvSpPr>
        <p:spPr>
          <a:xfrm>
            <a:off x="476690" y="1556792"/>
            <a:ext cx="8363272" cy="4871566"/>
          </a:xfrm>
        </p:spPr>
        <p:txBody>
          <a:bodyPr/>
          <a:lstStyle/>
          <a:p>
            <a:pPr algn="just"/>
            <a:r>
              <a:rPr lang="en-GB" sz="1800" b="0" i="0" u="none" strike="noStrike" baseline="0" dirty="0"/>
              <a:t>The essentially White demographic profiles (more than 50 %) of the female underage pipelines of particularly </a:t>
            </a:r>
            <a:r>
              <a:rPr lang="en-GB" sz="1800" b="0" i="1" u="none" strike="noStrike" baseline="0" dirty="0"/>
              <a:t>chess, 52 %, hockey, 53 %, gymnastics, 58 %, athletics, 77 %, tennis, 91 %, rowing, 85 %, swimming, 87 %, and </a:t>
            </a:r>
            <a:r>
              <a:rPr lang="en-GB" sz="1800" b="0" i="1" u="none" strike="noStrike" baseline="0" dirty="0" err="1"/>
              <a:t>jukskei</a:t>
            </a:r>
            <a:r>
              <a:rPr lang="en-GB" sz="1800" b="0" i="1" u="none" strike="noStrike" baseline="0" dirty="0"/>
              <a:t>, 86 % signals </a:t>
            </a:r>
            <a:r>
              <a:rPr lang="en-GB" sz="1800" b="0" i="0" u="none" strike="noStrike" baseline="0" dirty="0"/>
              <a:t>potential sustainability challenges similar to those being experienced by </a:t>
            </a:r>
            <a:r>
              <a:rPr lang="en-ZA" sz="1800" b="0" i="0" u="none" strike="noStrike" baseline="0" dirty="0"/>
              <a:t>bowls, in the future.</a:t>
            </a:r>
          </a:p>
          <a:p>
            <a:pPr algn="just"/>
            <a:r>
              <a:rPr lang="en-GB" sz="1800" b="0" i="0" u="none" strike="noStrike" baseline="0" dirty="0"/>
              <a:t>Codes with significant White demographic profiles, not officially part of school sport programmes could, with the significant decrease in the projected size of the White population, face sustainability, even survival challenges in the not too distant future.</a:t>
            </a:r>
          </a:p>
          <a:p>
            <a:pPr algn="just"/>
            <a:r>
              <a:rPr lang="en-GB" sz="1800" dirty="0"/>
              <a:t>Swimming had </a:t>
            </a:r>
            <a:r>
              <a:rPr lang="en-GB" sz="1800" b="1" dirty="0"/>
              <a:t>265</a:t>
            </a:r>
            <a:r>
              <a:rPr lang="en-GB" sz="1800" dirty="0"/>
              <a:t> </a:t>
            </a:r>
            <a:r>
              <a:rPr lang="en-ZA" sz="1800" b="0" i="0" u="none" strike="noStrike" baseline="0" dirty="0">
                <a:solidFill>
                  <a:srgbClr val="2F455B"/>
                </a:solidFill>
              </a:rPr>
              <a:t>Nationally Active and Accredited Male Coaches as reported in 2016/17. 23% of these coaches are Black African with 35% Generic Black. </a:t>
            </a:r>
          </a:p>
          <a:p>
            <a:pPr algn="just"/>
            <a:r>
              <a:rPr lang="en-GB" sz="1800" b="0" i="0" u="none" strike="noStrike" baseline="0" dirty="0"/>
              <a:t>The White demographic profiles of coaches compliments in bowls, 100 %, </a:t>
            </a:r>
            <a:r>
              <a:rPr lang="en-GB" sz="1800" b="0" i="0" u="none" strike="noStrike" baseline="0" dirty="0" err="1"/>
              <a:t>jukskei</a:t>
            </a:r>
            <a:r>
              <a:rPr lang="en-GB" sz="1800" b="0" i="0" u="none" strike="noStrike" baseline="0" dirty="0"/>
              <a:t>, 92 %, tennis, 83 %, rowing, 77 %, hockey, 72 %, netball,69 %, swimming,65 %, artistic gymnastics, 65 %, and baseball’s 63 %, athletics, 59 %, rugby 55 %, cricket and chess 52 % demonstrates that in general coaching structures are demographically largely </a:t>
            </a:r>
            <a:r>
              <a:rPr lang="en-ZA" sz="1800" b="0" i="1" u="none" strike="noStrike" baseline="0" dirty="0"/>
              <a:t>untransformed</a:t>
            </a:r>
            <a:r>
              <a:rPr lang="en-ZA" sz="1800" b="0" i="0" u="none" strike="noStrike" baseline="0" dirty="0"/>
              <a:t>.</a:t>
            </a:r>
            <a:endParaRPr lang="en-ZA" sz="1800" b="0" i="0" u="none" strike="noStrike" baseline="0" dirty="0">
              <a:solidFill>
                <a:srgbClr val="2F455B"/>
              </a:solidFill>
            </a:endParaRPr>
          </a:p>
          <a:p>
            <a:pPr algn="just"/>
            <a:r>
              <a:rPr lang="en-ZA" sz="1800" b="1" i="0" u="none" strike="noStrike" baseline="0" dirty="0">
                <a:solidFill>
                  <a:srgbClr val="FFFFFF"/>
                </a:solidFill>
              </a:rPr>
              <a:t>Code</a:t>
            </a:r>
            <a:endParaRPr lang="en-ZA" sz="1800" b="0" i="0" u="none" strike="noStrike" baseline="0" dirty="0"/>
          </a:p>
        </p:txBody>
      </p:sp>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spTree>
    <p:extLst>
      <p:ext uri="{BB962C8B-B14F-4D97-AF65-F5344CB8AC3E}">
        <p14:creationId xmlns:p14="http://schemas.microsoft.com/office/powerpoint/2010/main" val="4098819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10</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4283968" y="321085"/>
            <a:ext cx="4402832" cy="720080"/>
          </a:xfrm>
          <a:prstGeom prst="rect">
            <a:avLst/>
          </a:prstGeom>
          <a:ln/>
        </p:spPr>
        <p:style>
          <a:lnRef idx="2">
            <a:schemeClr val="accent4"/>
          </a:lnRef>
          <a:fillRef idx="1">
            <a:schemeClr val="lt1"/>
          </a:fillRef>
          <a:effectRef idx="0">
            <a:schemeClr val="accent4"/>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400" dirty="0">
                <a:solidFill>
                  <a:schemeClr val="tx1"/>
                </a:solidFill>
                <a:effectLst/>
                <a:cs typeface="Calibri" panose="020F0502020204030204" pitchFamily="34" charset="0"/>
              </a:rPr>
              <a:t>OVERVIEW OF PROGRESS WITH TRANSFORMATION – COACHING</a:t>
            </a:r>
          </a:p>
        </p:txBody>
      </p:sp>
      <p:sp>
        <p:nvSpPr>
          <p:cNvPr id="3" name="Content Placeholder 2">
            <a:extLst>
              <a:ext uri="{FF2B5EF4-FFF2-40B4-BE49-F238E27FC236}">
                <a16:creationId xmlns:a16="http://schemas.microsoft.com/office/drawing/2014/main" id="{55F275AB-C7A0-4836-B60C-A217E1A2067A}"/>
              </a:ext>
            </a:extLst>
          </p:cNvPr>
          <p:cNvSpPr>
            <a:spLocks noGrp="1"/>
          </p:cNvSpPr>
          <p:nvPr>
            <p:ph idx="1"/>
          </p:nvPr>
        </p:nvSpPr>
        <p:spPr>
          <a:xfrm>
            <a:off x="467544" y="1484111"/>
            <a:ext cx="8363272" cy="4464496"/>
          </a:xfrm>
        </p:spPr>
        <p:txBody>
          <a:bodyPr/>
          <a:lstStyle/>
          <a:p>
            <a:pPr algn="just"/>
            <a:r>
              <a:rPr lang="en-GB" sz="1900" b="0" i="0" u="none" strike="noStrike" baseline="0" dirty="0"/>
              <a:t>Swimming has 416 Nationally Active and Accredited Female Coaches. </a:t>
            </a:r>
          </a:p>
          <a:p>
            <a:pPr algn="just"/>
            <a:r>
              <a:rPr lang="en-GB" sz="1900" b="0" i="0" u="none" strike="noStrike" baseline="0" dirty="0"/>
              <a:t>The total number of National Active and Accredited Male and Female Coaches (combined for swimming) was reported at 681. Of this total 13% were reported as Black African and 24% Generic Black.</a:t>
            </a:r>
          </a:p>
          <a:p>
            <a:pPr algn="just"/>
            <a:r>
              <a:rPr lang="en-GB" sz="1900" b="0" i="0" u="none" strike="noStrike" baseline="0" dirty="0"/>
              <a:t>More than half of the federation’s female coaches in the codes audited are more than 50 % White – </a:t>
            </a:r>
            <a:r>
              <a:rPr lang="en-GB" sz="1900" b="0" i="1" u="none" strike="noStrike" baseline="0" dirty="0"/>
              <a:t>cricket</a:t>
            </a:r>
            <a:r>
              <a:rPr lang="en-GB" sz="1900" b="0" i="0" u="none" strike="noStrike" baseline="0" dirty="0"/>
              <a:t>, 53 %, </a:t>
            </a:r>
            <a:r>
              <a:rPr lang="en-GB" sz="1900" b="0" i="1" u="none" strike="noStrike" baseline="0" dirty="0"/>
              <a:t>gymnastics, </a:t>
            </a:r>
            <a:r>
              <a:rPr lang="en-GB" sz="1900" b="0" i="0" u="none" strike="noStrike" baseline="0" dirty="0"/>
              <a:t>64 %, </a:t>
            </a:r>
            <a:r>
              <a:rPr lang="en-GB" sz="1900" b="0" i="1" u="none" strike="noStrike" baseline="0" dirty="0"/>
              <a:t>hockey</a:t>
            </a:r>
            <a:r>
              <a:rPr lang="en-GB" sz="1900" b="0" i="0" u="none" strike="noStrike" baseline="0" dirty="0"/>
              <a:t>, 72 %, </a:t>
            </a:r>
            <a:r>
              <a:rPr lang="en-GB" sz="1900" b="0" i="1" u="none" strike="noStrike" baseline="0" dirty="0"/>
              <a:t>rowing</a:t>
            </a:r>
            <a:r>
              <a:rPr lang="en-GB" sz="1900" b="0" i="0" u="none" strike="noStrike" baseline="0" dirty="0"/>
              <a:t>, 73 %, </a:t>
            </a:r>
            <a:r>
              <a:rPr lang="en-GB" sz="1900" b="0" i="1" u="none" strike="noStrike" baseline="0" dirty="0"/>
              <a:t>swimming</a:t>
            </a:r>
            <a:r>
              <a:rPr lang="en-GB" sz="1900" b="0" i="0" u="none" strike="noStrike" baseline="0" dirty="0"/>
              <a:t>, 84 %, </a:t>
            </a:r>
            <a:r>
              <a:rPr lang="en-GB" sz="1900" b="0" i="1" u="none" strike="noStrike" baseline="0" dirty="0"/>
              <a:t>tennis</a:t>
            </a:r>
            <a:r>
              <a:rPr lang="en-GB" sz="1900" b="0" i="0" u="none" strike="noStrike" baseline="0" dirty="0"/>
              <a:t>, 95 %, </a:t>
            </a:r>
            <a:r>
              <a:rPr lang="en-GB" sz="1900" b="0" i="1" u="none" strike="noStrike" baseline="0" dirty="0" err="1"/>
              <a:t>jukskei</a:t>
            </a:r>
            <a:r>
              <a:rPr lang="en-GB" sz="1900" b="0" i="0" u="none" strike="noStrike" baseline="0" dirty="0"/>
              <a:t>, 97 %, </a:t>
            </a:r>
            <a:r>
              <a:rPr lang="en-GB" sz="1900" b="0" i="1" u="none" strike="noStrike" baseline="0" dirty="0"/>
              <a:t>bowls </a:t>
            </a:r>
            <a:r>
              <a:rPr lang="en-GB" sz="1900" b="0" i="0" u="none" strike="noStrike" baseline="0" dirty="0"/>
              <a:t>and chess 100 %.</a:t>
            </a:r>
          </a:p>
          <a:p>
            <a:pPr algn="just"/>
            <a:r>
              <a:rPr lang="en-GB" sz="1900" b="0" i="0" u="none" strike="noStrike" baseline="0" dirty="0">
                <a:solidFill>
                  <a:srgbClr val="2F455B"/>
                </a:solidFill>
              </a:rPr>
              <a:t>Swimming has 864 </a:t>
            </a:r>
            <a:r>
              <a:rPr lang="en-ZA" sz="1900" b="0" i="0" u="none" strike="noStrike" baseline="0" dirty="0">
                <a:solidFill>
                  <a:srgbClr val="2F455B"/>
                </a:solidFill>
              </a:rPr>
              <a:t>Nationally Active and Accredited Male Umpire/Referees. 5% are Black African and 25% Generic Black. White demographic profile reported was more than 50%.</a:t>
            </a:r>
          </a:p>
          <a:p>
            <a:pPr algn="just"/>
            <a:r>
              <a:rPr lang="en-ZA" sz="1900" dirty="0">
                <a:solidFill>
                  <a:srgbClr val="2F455B"/>
                </a:solidFill>
              </a:rPr>
              <a:t>Swimming has a total of 1488 combined </a:t>
            </a:r>
            <a:r>
              <a:rPr lang="en-ZA" sz="1900" b="0" i="0" u="none" strike="noStrike" baseline="0" dirty="0">
                <a:solidFill>
                  <a:srgbClr val="2F455B"/>
                </a:solidFill>
              </a:rPr>
              <a:t>Nationally Active and Accredited Male + Female Referee/Umpires. </a:t>
            </a:r>
            <a:r>
              <a:rPr lang="en-ZA" sz="1900" dirty="0">
                <a:solidFill>
                  <a:srgbClr val="2F455B"/>
                </a:solidFill>
              </a:rPr>
              <a:t> 5% are Black African with 245 Generic Black.</a:t>
            </a:r>
          </a:p>
          <a:p>
            <a:pPr algn="just"/>
            <a:r>
              <a:rPr lang="en-GB" sz="1900" dirty="0">
                <a:solidFill>
                  <a:srgbClr val="C00000"/>
                </a:solidFill>
              </a:rPr>
              <a:t>Urgent need exists to transform our coaching structures. </a:t>
            </a:r>
          </a:p>
          <a:p>
            <a:pPr algn="just"/>
            <a:endParaRPr lang="en-ZA" sz="2000" b="0" i="0" u="none" strike="noStrike" baseline="0" dirty="0">
              <a:solidFill>
                <a:srgbClr val="2F455B"/>
              </a:solidFill>
            </a:endParaRPr>
          </a:p>
          <a:p>
            <a:pPr algn="just"/>
            <a:r>
              <a:rPr lang="en-ZA" sz="2000" b="1" i="0" u="none" strike="noStrike" baseline="0" dirty="0">
                <a:solidFill>
                  <a:srgbClr val="FFFFFF"/>
                </a:solidFill>
              </a:rPr>
              <a:t>Code</a:t>
            </a:r>
            <a:endParaRPr lang="en-ZA" sz="2000" b="0" i="0" u="none" strike="noStrike" baseline="0" dirty="0"/>
          </a:p>
        </p:txBody>
      </p:sp>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spTree>
    <p:extLst>
      <p:ext uri="{BB962C8B-B14F-4D97-AF65-F5344CB8AC3E}">
        <p14:creationId xmlns:p14="http://schemas.microsoft.com/office/powerpoint/2010/main" val="2380919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11</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3887926" y="321085"/>
            <a:ext cx="4968552" cy="720080"/>
          </a:xfrm>
          <a:prstGeom prst="rect">
            <a:avLst/>
          </a:prstGeom>
          <a:ln/>
        </p:spPr>
        <p:style>
          <a:lnRef idx="2">
            <a:schemeClr val="accent6"/>
          </a:lnRef>
          <a:fillRef idx="1">
            <a:schemeClr val="lt1"/>
          </a:fillRef>
          <a:effectRef idx="0">
            <a:schemeClr val="accent6"/>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000" dirty="0">
                <a:solidFill>
                  <a:schemeClr val="tx1"/>
                </a:solidFill>
                <a:effectLst/>
                <a:cs typeface="Calibri" panose="020F0502020204030204" pitchFamily="34" charset="0"/>
              </a:rPr>
              <a:t>OVERVIEW OF PROGRESS WITH TRANSFORMATION – EPG REPORT 2016/17</a:t>
            </a:r>
          </a:p>
        </p:txBody>
      </p:sp>
      <p:sp>
        <p:nvSpPr>
          <p:cNvPr id="3" name="Content Placeholder 2">
            <a:extLst>
              <a:ext uri="{FF2B5EF4-FFF2-40B4-BE49-F238E27FC236}">
                <a16:creationId xmlns:a16="http://schemas.microsoft.com/office/drawing/2014/main" id="{55F275AB-C7A0-4836-B60C-A217E1A2067A}"/>
              </a:ext>
            </a:extLst>
          </p:cNvPr>
          <p:cNvSpPr>
            <a:spLocks noGrp="1"/>
          </p:cNvSpPr>
          <p:nvPr>
            <p:ph idx="1"/>
          </p:nvPr>
        </p:nvSpPr>
        <p:spPr>
          <a:xfrm>
            <a:off x="251520" y="1405399"/>
            <a:ext cx="8363272" cy="2160913"/>
          </a:xfrm>
        </p:spPr>
        <p:txBody>
          <a:bodyPr/>
          <a:lstStyle/>
          <a:p>
            <a:pPr marL="0" indent="0" algn="ctr">
              <a:buNone/>
            </a:pPr>
            <a:r>
              <a:rPr lang="en-GB" sz="2800" b="1" i="1" u="none" strike="noStrike" baseline="0" dirty="0">
                <a:solidFill>
                  <a:schemeClr val="accent1">
                    <a:lumMod val="75000"/>
                  </a:schemeClr>
                </a:solidFill>
              </a:rPr>
              <a:t>“Sport is a wonderful equalizer and a very efficient tool to ensure inclusion. It can certainly pace everyone on a level playing field.”</a:t>
            </a:r>
          </a:p>
          <a:p>
            <a:pPr marL="0" indent="0" algn="r">
              <a:buNone/>
            </a:pPr>
            <a:r>
              <a:rPr lang="en-GB" sz="1800" b="0" i="1" u="none" strike="noStrike" baseline="0" dirty="0"/>
              <a:t>— Wilfred Lemke, UN Office on Sport for Development &amp; Peace</a:t>
            </a:r>
          </a:p>
          <a:p>
            <a:pPr algn="just"/>
            <a:r>
              <a:rPr lang="en-ZA" sz="2000" b="1" i="0" u="none" strike="noStrike" baseline="0" dirty="0">
                <a:solidFill>
                  <a:srgbClr val="FFFFFF"/>
                </a:solidFill>
              </a:rPr>
              <a:t>Code</a:t>
            </a:r>
            <a:endParaRPr lang="en-ZA" sz="2000" b="0" i="0" u="none" strike="noStrike" baseline="0" dirty="0"/>
          </a:p>
        </p:txBody>
      </p:sp>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sp>
        <p:nvSpPr>
          <p:cNvPr id="2" name="TextBox 1">
            <a:extLst>
              <a:ext uri="{FF2B5EF4-FFF2-40B4-BE49-F238E27FC236}">
                <a16:creationId xmlns:a16="http://schemas.microsoft.com/office/drawing/2014/main" id="{C40E2A8A-E0AF-400B-B19A-8CA0EED5BAFB}"/>
              </a:ext>
            </a:extLst>
          </p:cNvPr>
          <p:cNvSpPr txBox="1"/>
          <p:nvPr/>
        </p:nvSpPr>
        <p:spPr>
          <a:xfrm>
            <a:off x="437257" y="3416424"/>
            <a:ext cx="8219255" cy="258532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lgn="just">
              <a:buFont typeface="Arial" panose="020B0604020202020204" pitchFamily="34" charset="0"/>
              <a:buChar char="•"/>
            </a:pPr>
            <a:r>
              <a:rPr lang="en-GB" sz="1800" b="0" u="none" strike="noStrike" baseline="0" dirty="0">
                <a:solidFill>
                  <a:srgbClr val="2F455B"/>
                </a:solidFill>
                <a:latin typeface="+mn-lt"/>
              </a:rPr>
              <a:t>The impact of culture and value differences on the rate and extent of transformation in sport structures may not have been fully understood and effectively dealt with over the past 23 years. In order to bring about change, organisational culture often have to be </a:t>
            </a:r>
            <a:r>
              <a:rPr lang="en-ZA" sz="1800" b="0" u="none" strike="noStrike" baseline="0" dirty="0">
                <a:solidFill>
                  <a:srgbClr val="2F455B"/>
                </a:solidFill>
                <a:latin typeface="+mn-lt"/>
              </a:rPr>
              <a:t>overhauled.</a:t>
            </a:r>
          </a:p>
          <a:p>
            <a:pPr algn="just"/>
            <a:endParaRPr lang="en-ZA" sz="1800" b="0" u="none" strike="noStrike" baseline="0" dirty="0">
              <a:solidFill>
                <a:srgbClr val="2F455B"/>
              </a:solidFill>
              <a:latin typeface="+mn-lt"/>
            </a:endParaRPr>
          </a:p>
          <a:p>
            <a:pPr marL="285750" indent="-285750" algn="just">
              <a:buFont typeface="Arial" panose="020B0604020202020204" pitchFamily="34" charset="0"/>
              <a:buChar char="•"/>
            </a:pPr>
            <a:r>
              <a:rPr lang="en-GB" sz="1800" b="0" i="0" u="none" strike="noStrike" baseline="0" dirty="0">
                <a:latin typeface="+mn-lt"/>
              </a:rPr>
              <a:t>At this point the extent and nature of federation involvement in school sport appears to be focused on supporting competition at provincial and interprovincial level in selected underage categories, primarily involving previous Model C schools, as part of talent identification and further development processes.</a:t>
            </a:r>
            <a:endParaRPr lang="en-ZA" sz="1800" b="0" u="none" strike="noStrike" baseline="0" dirty="0">
              <a:solidFill>
                <a:srgbClr val="2F455B"/>
              </a:solidFill>
              <a:latin typeface="+mn-lt"/>
            </a:endParaRPr>
          </a:p>
        </p:txBody>
      </p:sp>
    </p:spTree>
    <p:extLst>
      <p:ext uri="{BB962C8B-B14F-4D97-AF65-F5344CB8AC3E}">
        <p14:creationId xmlns:p14="http://schemas.microsoft.com/office/powerpoint/2010/main" val="4046582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12</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5292080" y="404664"/>
            <a:ext cx="3528392" cy="720080"/>
          </a:xfrm>
          <a:prstGeom prst="rect">
            <a:avLst/>
          </a:prstGeom>
          <a:ln/>
        </p:spPr>
        <p:style>
          <a:lnRef idx="2">
            <a:schemeClr val="accent4"/>
          </a:lnRef>
          <a:fillRef idx="1">
            <a:schemeClr val="lt1"/>
          </a:fillRef>
          <a:effectRef idx="0">
            <a:schemeClr val="accent4"/>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000" dirty="0">
                <a:solidFill>
                  <a:schemeClr val="tx1"/>
                </a:solidFill>
                <a:effectLst/>
                <a:cs typeface="Calibri" panose="020F0502020204030204" pitchFamily="34" charset="0"/>
              </a:rPr>
              <a:t>KZN SCHOOLS TEAM AT NSSC – PRETORIA 2021</a:t>
            </a:r>
          </a:p>
        </p:txBody>
      </p:sp>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pic>
        <p:nvPicPr>
          <p:cNvPr id="8" name="Content Placeholder 7" descr="IMG-20220326-WA0040">
            <a:extLst>
              <a:ext uri="{FF2B5EF4-FFF2-40B4-BE49-F238E27FC236}">
                <a16:creationId xmlns:a16="http://schemas.microsoft.com/office/drawing/2014/main" id="{4701C4B5-B0A9-4268-8257-178720C19DE8}"/>
              </a:ext>
            </a:extLst>
          </p:cNvPr>
          <p:cNvPicPr>
            <a:picLocks noGrp="1"/>
          </p:cNvPicPr>
          <p:nvPr>
            <p:ph idx="1"/>
          </p:nvPr>
        </p:nvPicPr>
        <p:blipFill>
          <a:blip r:embed="rId4"/>
          <a:stretch>
            <a:fillRect/>
          </a:stretch>
        </p:blipFill>
        <p:spPr>
          <a:xfrm>
            <a:off x="395536" y="1608323"/>
            <a:ext cx="8496944" cy="47275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9266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13</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5148064" y="267214"/>
            <a:ext cx="3296817" cy="720080"/>
          </a:xfrm>
          <a:prstGeom prst="rect">
            <a:avLst/>
          </a:prstGeom>
          <a:ln/>
        </p:spPr>
        <p:style>
          <a:lnRef idx="2">
            <a:schemeClr val="accent4"/>
          </a:lnRef>
          <a:fillRef idx="1">
            <a:schemeClr val="lt1"/>
          </a:fillRef>
          <a:effectRef idx="0">
            <a:schemeClr val="accent4"/>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000" dirty="0">
                <a:solidFill>
                  <a:schemeClr val="tx1"/>
                </a:solidFill>
                <a:effectLst/>
                <a:cs typeface="Calibri" panose="020F0502020204030204" pitchFamily="34" charset="0"/>
              </a:rPr>
              <a:t>TEAM MANAGEMENT – NSSC PRETORIA 2021</a:t>
            </a:r>
          </a:p>
        </p:txBody>
      </p:sp>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pic>
        <p:nvPicPr>
          <p:cNvPr id="8" name="Content Placeholder 7" descr="IMG-20220402-WA0035">
            <a:extLst>
              <a:ext uri="{FF2B5EF4-FFF2-40B4-BE49-F238E27FC236}">
                <a16:creationId xmlns:a16="http://schemas.microsoft.com/office/drawing/2014/main" id="{AC41B742-28FD-44EA-88EA-6C8693852E18}"/>
              </a:ext>
            </a:extLst>
          </p:cNvPr>
          <p:cNvPicPr>
            <a:picLocks noGrp="1"/>
          </p:cNvPicPr>
          <p:nvPr>
            <p:ph idx="1"/>
          </p:nvPr>
        </p:nvPicPr>
        <p:blipFill>
          <a:blip r:embed="rId4"/>
          <a:stretch>
            <a:fillRect/>
          </a:stretch>
        </p:blipFill>
        <p:spPr>
          <a:xfrm>
            <a:off x="539552" y="1268760"/>
            <a:ext cx="7992888" cy="50109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51272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14</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4139952" y="404663"/>
            <a:ext cx="4680520" cy="648073"/>
          </a:xfrm>
          <a:prstGeom prst="rect">
            <a:avLst/>
          </a:prstGeom>
          <a:ln/>
        </p:spPr>
        <p:style>
          <a:lnRef idx="2">
            <a:schemeClr val="accent4"/>
          </a:lnRef>
          <a:fillRef idx="1">
            <a:schemeClr val="lt1"/>
          </a:fillRef>
          <a:effectRef idx="0">
            <a:schemeClr val="accent4"/>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000" dirty="0">
                <a:solidFill>
                  <a:schemeClr val="tx1"/>
                </a:solidFill>
                <a:effectLst/>
                <a:cs typeface="Calibri" panose="020F0502020204030204" pitchFamily="34" charset="0"/>
              </a:rPr>
              <a:t>RECOMMENDATIONS BY CHAIRPERSON OF SCHOOLS SWIMMING – NSSC PRETORIA</a:t>
            </a:r>
          </a:p>
        </p:txBody>
      </p:sp>
      <p:sp>
        <p:nvSpPr>
          <p:cNvPr id="3" name="Content Placeholder 2">
            <a:extLst>
              <a:ext uri="{FF2B5EF4-FFF2-40B4-BE49-F238E27FC236}">
                <a16:creationId xmlns:a16="http://schemas.microsoft.com/office/drawing/2014/main" id="{55F275AB-C7A0-4836-B60C-A217E1A2067A}"/>
              </a:ext>
            </a:extLst>
          </p:cNvPr>
          <p:cNvSpPr>
            <a:spLocks noGrp="1"/>
          </p:cNvSpPr>
          <p:nvPr>
            <p:ph idx="1"/>
          </p:nvPr>
        </p:nvSpPr>
        <p:spPr>
          <a:xfrm>
            <a:off x="457200" y="1628800"/>
            <a:ext cx="8229600" cy="4277072"/>
          </a:xfrm>
        </p:spPr>
        <p:txBody>
          <a:bodyPr/>
          <a:lstStyle/>
          <a:p>
            <a:pPr lvl="0" algn="just"/>
            <a:r>
              <a:rPr lang="en-ZA" sz="2000" dirty="0">
                <a:effectLst/>
                <a:ea typeface="Times New Roman" panose="02020603050405020304" pitchFamily="18" charset="0"/>
                <a:cs typeface="Times New Roman" panose="02020603050405020304" pitchFamily="18" charset="0"/>
              </a:rPr>
              <a:t>Swimmers that were in the 2022 team and have shown potential be monitored and supported to assist them in improving for 2023.</a:t>
            </a:r>
          </a:p>
          <a:p>
            <a:pPr lvl="0" algn="just"/>
            <a:r>
              <a:rPr lang="en-ZA" sz="2000" dirty="0">
                <a:effectLst/>
                <a:ea typeface="Times New Roman" panose="02020603050405020304" pitchFamily="18" charset="0"/>
                <a:cs typeface="Times New Roman" panose="02020603050405020304" pitchFamily="18" charset="0"/>
              </a:rPr>
              <a:t>Black African swimmers be identified and put into a program with a committed coach, preferably at each district or zonal level to prepare them for selection for the 2023 tournament.  </a:t>
            </a:r>
          </a:p>
          <a:p>
            <a:pPr lvl="0" algn="just"/>
            <a:r>
              <a:rPr lang="en-ZA" sz="2000" dirty="0">
                <a:effectLst/>
                <a:ea typeface="Times New Roman" panose="02020603050405020304" pitchFamily="18" charset="0"/>
                <a:cs typeface="Times New Roman" panose="02020603050405020304" pitchFamily="18" charset="0"/>
              </a:rPr>
              <a:t>The federation needs to support this program. </a:t>
            </a:r>
          </a:p>
          <a:p>
            <a:pPr lvl="0" algn="just"/>
            <a:r>
              <a:rPr lang="en-ZA" sz="2000" dirty="0">
                <a:effectLst/>
                <a:ea typeface="Times New Roman" panose="02020603050405020304" pitchFamily="18" charset="0"/>
                <a:cs typeface="Times New Roman" panose="02020603050405020304" pitchFamily="18" charset="0"/>
              </a:rPr>
              <a:t>Leaving this to individual coaches is not achieving the desired result.  </a:t>
            </a:r>
          </a:p>
          <a:p>
            <a:pPr lvl="0" algn="just"/>
            <a:r>
              <a:rPr lang="en-ZA" sz="2000" dirty="0">
                <a:effectLst/>
                <a:ea typeface="Times New Roman" panose="02020603050405020304" pitchFamily="18" charset="0"/>
                <a:cs typeface="Times New Roman" panose="02020603050405020304" pitchFamily="18" charset="0"/>
              </a:rPr>
              <a:t>A dedicated coach should be identified in each District to nurture the talent of black swimmers.  </a:t>
            </a:r>
          </a:p>
          <a:p>
            <a:pPr lvl="0" algn="just"/>
            <a:r>
              <a:rPr lang="en-ZA" sz="2000" dirty="0">
                <a:effectLst/>
                <a:ea typeface="Times New Roman" panose="02020603050405020304" pitchFamily="18" charset="0"/>
                <a:cs typeface="Times New Roman" panose="02020603050405020304" pitchFamily="18" charset="0"/>
              </a:rPr>
              <a:t>We need to learn from Gauteng and Western Province their formula for producing top black swimmers and meeting the transformation targets.</a:t>
            </a:r>
          </a:p>
          <a:p>
            <a:pPr algn="just"/>
            <a:endParaRPr lang="en-ZA" sz="2200" dirty="0"/>
          </a:p>
        </p:txBody>
      </p:sp>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spTree>
    <p:extLst>
      <p:ext uri="{BB962C8B-B14F-4D97-AF65-F5344CB8AC3E}">
        <p14:creationId xmlns:p14="http://schemas.microsoft.com/office/powerpoint/2010/main" val="96783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15</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4644008" y="404664"/>
            <a:ext cx="4176464" cy="864096"/>
          </a:xfrm>
          <a:prstGeom prst="rect">
            <a:avLst/>
          </a:prstGeom>
          <a:ln/>
        </p:spPr>
        <p:style>
          <a:lnRef idx="2">
            <a:schemeClr val="accent4"/>
          </a:lnRef>
          <a:fillRef idx="1">
            <a:schemeClr val="lt1"/>
          </a:fillRef>
          <a:effectRef idx="0">
            <a:schemeClr val="accent4"/>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400" dirty="0">
                <a:solidFill>
                  <a:schemeClr val="tx1"/>
                </a:solidFill>
                <a:effectLst/>
                <a:cs typeface="Calibri" panose="020F0502020204030204" pitchFamily="34" charset="0"/>
              </a:rPr>
              <a:t>RESULTS OF KZN SCHOOLS AT NSSC - PRETORIA</a:t>
            </a:r>
          </a:p>
        </p:txBody>
      </p:sp>
      <p:graphicFrame>
        <p:nvGraphicFramePr>
          <p:cNvPr id="2" name="Table 3">
            <a:extLst>
              <a:ext uri="{FF2B5EF4-FFF2-40B4-BE49-F238E27FC236}">
                <a16:creationId xmlns:a16="http://schemas.microsoft.com/office/drawing/2014/main" id="{5FDBAAE4-59CF-4DDF-8E5B-A7043F32EDFB}"/>
              </a:ext>
            </a:extLst>
          </p:cNvPr>
          <p:cNvGraphicFramePr>
            <a:graphicFrameLocks noGrp="1"/>
          </p:cNvGraphicFramePr>
          <p:nvPr>
            <p:ph idx="1"/>
            <p:extLst>
              <p:ext uri="{D42A27DB-BD31-4B8C-83A1-F6EECF244321}">
                <p14:modId xmlns:p14="http://schemas.microsoft.com/office/powerpoint/2010/main" val="369716696"/>
              </p:ext>
            </p:extLst>
          </p:nvPr>
        </p:nvGraphicFramePr>
        <p:xfrm>
          <a:off x="464382" y="1540460"/>
          <a:ext cx="8284081" cy="3643343"/>
        </p:xfrm>
        <a:graphic>
          <a:graphicData uri="http://schemas.openxmlformats.org/drawingml/2006/table">
            <a:tbl>
              <a:tblPr firstRow="1" bandRow="1">
                <a:tableStyleId>{00A15C55-8517-42AA-B614-E9B94910E393}</a:tableStyleId>
              </a:tblPr>
              <a:tblGrid>
                <a:gridCol w="1227298">
                  <a:extLst>
                    <a:ext uri="{9D8B030D-6E8A-4147-A177-3AD203B41FA5}">
                      <a16:colId xmlns:a16="http://schemas.microsoft.com/office/drawing/2014/main" val="3564571466"/>
                    </a:ext>
                  </a:extLst>
                </a:gridCol>
                <a:gridCol w="4295423">
                  <a:extLst>
                    <a:ext uri="{9D8B030D-6E8A-4147-A177-3AD203B41FA5}">
                      <a16:colId xmlns:a16="http://schemas.microsoft.com/office/drawing/2014/main" val="330424685"/>
                    </a:ext>
                  </a:extLst>
                </a:gridCol>
                <a:gridCol w="2761360">
                  <a:extLst>
                    <a:ext uri="{9D8B030D-6E8A-4147-A177-3AD203B41FA5}">
                      <a16:colId xmlns:a16="http://schemas.microsoft.com/office/drawing/2014/main" val="3403364975"/>
                    </a:ext>
                  </a:extLst>
                </a:gridCol>
              </a:tblGrid>
              <a:tr h="405433">
                <a:tc>
                  <a:txBody>
                    <a:bodyPr/>
                    <a:lstStyle/>
                    <a:p>
                      <a:r>
                        <a:rPr lang="en-GB" dirty="0"/>
                        <a:t>POSITION</a:t>
                      </a:r>
                      <a:endParaRPr lang="en-ZA" dirty="0"/>
                    </a:p>
                  </a:txBody>
                  <a:tcPr/>
                </a:tc>
                <a:tc>
                  <a:txBody>
                    <a:bodyPr/>
                    <a:lstStyle/>
                    <a:p>
                      <a:r>
                        <a:rPr lang="en-GB" dirty="0"/>
                        <a:t>PROVINCES</a:t>
                      </a:r>
                      <a:endParaRPr lang="en-ZA" dirty="0"/>
                    </a:p>
                  </a:txBody>
                  <a:tcPr/>
                </a:tc>
                <a:tc>
                  <a:txBody>
                    <a:bodyPr/>
                    <a:lstStyle/>
                    <a:p>
                      <a:pPr algn="ctr"/>
                      <a:r>
                        <a:rPr lang="en-GB" dirty="0"/>
                        <a:t>POINTS</a:t>
                      </a:r>
                      <a:endParaRPr lang="en-ZA" dirty="0"/>
                    </a:p>
                  </a:txBody>
                  <a:tcPr/>
                </a:tc>
                <a:extLst>
                  <a:ext uri="{0D108BD9-81ED-4DB2-BD59-A6C34878D82A}">
                    <a16:rowId xmlns:a16="http://schemas.microsoft.com/office/drawing/2014/main" val="1885491393"/>
                  </a:ext>
                </a:extLst>
              </a:tr>
              <a:tr h="399879">
                <a:tc>
                  <a:txBody>
                    <a:bodyPr/>
                    <a:lstStyle/>
                    <a:p>
                      <a:r>
                        <a:rPr lang="en-GB" dirty="0"/>
                        <a:t>1</a:t>
                      </a:r>
                      <a:endParaRPr lang="en-ZA" dirty="0"/>
                    </a:p>
                  </a:txBody>
                  <a:tcPr/>
                </a:tc>
                <a:tc>
                  <a:txBody>
                    <a:bodyPr/>
                    <a:lstStyle/>
                    <a:p>
                      <a:r>
                        <a:rPr lang="en-ZA" sz="1800" kern="1200" dirty="0">
                          <a:solidFill>
                            <a:schemeClr val="dk1"/>
                          </a:solidFill>
                          <a:effectLst/>
                        </a:rPr>
                        <a:t>Gauteng Schools Aquatics Team </a:t>
                      </a:r>
                      <a:endParaRPr lang="en-ZA"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dk1"/>
                          </a:solidFill>
                          <a:effectLst/>
                        </a:rPr>
                        <a:t>2091</a:t>
                      </a:r>
                      <a:endParaRPr lang="en-ZA" dirty="0"/>
                    </a:p>
                  </a:txBody>
                  <a:tcPr/>
                </a:tc>
                <a:extLst>
                  <a:ext uri="{0D108BD9-81ED-4DB2-BD59-A6C34878D82A}">
                    <a16:rowId xmlns:a16="http://schemas.microsoft.com/office/drawing/2014/main" val="2979388989"/>
                  </a:ext>
                </a:extLst>
              </a:tr>
              <a:tr h="405433">
                <a:tc>
                  <a:txBody>
                    <a:bodyPr/>
                    <a:lstStyle/>
                    <a:p>
                      <a:r>
                        <a:rPr lang="en-GB" dirty="0"/>
                        <a:t>2</a:t>
                      </a:r>
                      <a:endParaRPr lang="en-ZA" dirty="0"/>
                    </a:p>
                  </a:txBody>
                  <a:tcPr/>
                </a:tc>
                <a:tc>
                  <a:txBody>
                    <a:bodyPr/>
                    <a:lstStyle/>
                    <a:p>
                      <a:r>
                        <a:rPr lang="en-ZA" sz="1800" kern="1200" dirty="0">
                          <a:solidFill>
                            <a:schemeClr val="dk1"/>
                          </a:solidFill>
                          <a:effectLst/>
                        </a:rPr>
                        <a:t>Western Cape Aquatics </a:t>
                      </a:r>
                      <a:endParaRPr lang="en-ZA"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dk1"/>
                          </a:solidFill>
                          <a:effectLst/>
                        </a:rPr>
                        <a:t>1524</a:t>
                      </a:r>
                      <a:endParaRPr lang="en-ZA" dirty="0"/>
                    </a:p>
                  </a:txBody>
                  <a:tcPr/>
                </a:tc>
                <a:extLst>
                  <a:ext uri="{0D108BD9-81ED-4DB2-BD59-A6C34878D82A}">
                    <a16:rowId xmlns:a16="http://schemas.microsoft.com/office/drawing/2014/main" val="53982133"/>
                  </a:ext>
                </a:extLst>
              </a:tr>
              <a:tr h="405433">
                <a:tc>
                  <a:txBody>
                    <a:bodyPr/>
                    <a:lstStyle/>
                    <a:p>
                      <a:r>
                        <a:rPr lang="en-GB" dirty="0"/>
                        <a:t>3</a:t>
                      </a:r>
                      <a:endParaRPr lang="en-ZA" dirty="0"/>
                    </a:p>
                  </a:txBody>
                  <a:tcPr/>
                </a:tc>
                <a:tc>
                  <a:txBody>
                    <a:bodyPr/>
                    <a:lstStyle/>
                    <a:p>
                      <a:r>
                        <a:rPr lang="en-ZA" sz="1800" kern="1200" dirty="0">
                          <a:solidFill>
                            <a:schemeClr val="dk1"/>
                          </a:solidFill>
                          <a:effectLst/>
                        </a:rPr>
                        <a:t>KZN Schools Team</a:t>
                      </a:r>
                      <a:endParaRPr lang="en-ZA" dirty="0"/>
                    </a:p>
                  </a:txBody>
                  <a:tcPr/>
                </a:tc>
                <a:tc>
                  <a:txBody>
                    <a:bodyPr/>
                    <a:lstStyle/>
                    <a:p>
                      <a:pPr algn="ctr"/>
                      <a:r>
                        <a:rPr lang="en-ZA" sz="1800" kern="1200" dirty="0">
                          <a:solidFill>
                            <a:schemeClr val="dk1"/>
                          </a:solidFill>
                          <a:effectLst/>
                        </a:rPr>
                        <a:t>1341,50</a:t>
                      </a:r>
                      <a:endParaRPr lang="en-ZA" dirty="0"/>
                    </a:p>
                  </a:txBody>
                  <a:tcPr/>
                </a:tc>
                <a:extLst>
                  <a:ext uri="{0D108BD9-81ED-4DB2-BD59-A6C34878D82A}">
                    <a16:rowId xmlns:a16="http://schemas.microsoft.com/office/drawing/2014/main" val="3583839622"/>
                  </a:ext>
                </a:extLst>
              </a:tr>
              <a:tr h="405433">
                <a:tc>
                  <a:txBody>
                    <a:bodyPr/>
                    <a:lstStyle/>
                    <a:p>
                      <a:r>
                        <a:rPr lang="en-GB" dirty="0"/>
                        <a:t>4</a:t>
                      </a:r>
                      <a:endParaRPr lang="en-ZA" dirty="0"/>
                    </a:p>
                  </a:txBody>
                  <a:tcPr/>
                </a:tc>
                <a:tc>
                  <a:txBody>
                    <a:bodyPr/>
                    <a:lstStyle/>
                    <a:p>
                      <a:r>
                        <a:rPr lang="en-ZA" sz="1800" kern="1200" dirty="0">
                          <a:solidFill>
                            <a:schemeClr val="dk1"/>
                          </a:solidFill>
                          <a:effectLst/>
                        </a:rPr>
                        <a:t>Free State Schools</a:t>
                      </a:r>
                      <a:endParaRPr lang="en-ZA" dirty="0"/>
                    </a:p>
                  </a:txBody>
                  <a:tcPr/>
                </a:tc>
                <a:tc>
                  <a:txBody>
                    <a:bodyPr/>
                    <a:lstStyle/>
                    <a:p>
                      <a:pPr algn="ctr"/>
                      <a:r>
                        <a:rPr lang="en-ZA" sz="1800" kern="1200" dirty="0">
                          <a:solidFill>
                            <a:schemeClr val="dk1"/>
                          </a:solidFill>
                          <a:effectLst/>
                        </a:rPr>
                        <a:t>1007</a:t>
                      </a:r>
                      <a:endParaRPr lang="en-ZA" dirty="0"/>
                    </a:p>
                  </a:txBody>
                  <a:tcPr/>
                </a:tc>
                <a:extLst>
                  <a:ext uri="{0D108BD9-81ED-4DB2-BD59-A6C34878D82A}">
                    <a16:rowId xmlns:a16="http://schemas.microsoft.com/office/drawing/2014/main" val="2047811470"/>
                  </a:ext>
                </a:extLst>
              </a:tr>
              <a:tr h="405433">
                <a:tc>
                  <a:txBody>
                    <a:bodyPr/>
                    <a:lstStyle/>
                    <a:p>
                      <a:r>
                        <a:rPr lang="en-GB" dirty="0"/>
                        <a:t>5</a:t>
                      </a:r>
                      <a:endParaRPr lang="en-ZA" dirty="0"/>
                    </a:p>
                  </a:txBody>
                  <a:tcPr/>
                </a:tc>
                <a:tc>
                  <a:txBody>
                    <a:bodyPr/>
                    <a:lstStyle/>
                    <a:p>
                      <a:r>
                        <a:rPr lang="en-ZA" sz="1800" kern="1200" dirty="0">
                          <a:solidFill>
                            <a:schemeClr val="dk1"/>
                          </a:solidFill>
                          <a:effectLst/>
                        </a:rPr>
                        <a:t>Mpumalanga Province Aquatics</a:t>
                      </a:r>
                      <a:endParaRPr lang="en-ZA" dirty="0"/>
                    </a:p>
                  </a:txBody>
                  <a:tcPr/>
                </a:tc>
                <a:tc>
                  <a:txBody>
                    <a:bodyPr/>
                    <a:lstStyle/>
                    <a:p>
                      <a:pPr algn="ctr"/>
                      <a:r>
                        <a:rPr lang="en-ZA" sz="1800" kern="1200" dirty="0">
                          <a:solidFill>
                            <a:schemeClr val="dk1"/>
                          </a:solidFill>
                          <a:effectLst/>
                        </a:rPr>
                        <a:t>904,50</a:t>
                      </a:r>
                      <a:endParaRPr lang="en-ZA" dirty="0"/>
                    </a:p>
                  </a:txBody>
                  <a:tcPr/>
                </a:tc>
                <a:extLst>
                  <a:ext uri="{0D108BD9-81ED-4DB2-BD59-A6C34878D82A}">
                    <a16:rowId xmlns:a16="http://schemas.microsoft.com/office/drawing/2014/main" val="1011424610"/>
                  </a:ext>
                </a:extLst>
              </a:tr>
              <a:tr h="405433">
                <a:tc>
                  <a:txBody>
                    <a:bodyPr/>
                    <a:lstStyle/>
                    <a:p>
                      <a:r>
                        <a:rPr lang="en-GB" dirty="0"/>
                        <a:t>6</a:t>
                      </a:r>
                      <a:endParaRPr lang="en-ZA" dirty="0"/>
                    </a:p>
                  </a:txBody>
                  <a:tcPr/>
                </a:tc>
                <a:tc>
                  <a:txBody>
                    <a:bodyPr/>
                    <a:lstStyle/>
                    <a:p>
                      <a:r>
                        <a:rPr lang="en-ZA" sz="1800" kern="1200" dirty="0">
                          <a:solidFill>
                            <a:schemeClr val="dk1"/>
                          </a:solidFill>
                          <a:effectLst/>
                        </a:rPr>
                        <a:t>Limpopo Province</a:t>
                      </a:r>
                      <a:endParaRPr lang="en-ZA" dirty="0"/>
                    </a:p>
                  </a:txBody>
                  <a:tcPr/>
                </a:tc>
                <a:tc>
                  <a:txBody>
                    <a:bodyPr/>
                    <a:lstStyle/>
                    <a:p>
                      <a:pPr algn="ctr"/>
                      <a:r>
                        <a:rPr lang="en-ZA" sz="1800" kern="1200" dirty="0">
                          <a:solidFill>
                            <a:schemeClr val="dk1"/>
                          </a:solidFill>
                          <a:effectLst/>
                        </a:rPr>
                        <a:t>782</a:t>
                      </a:r>
                      <a:endParaRPr lang="en-ZA" dirty="0"/>
                    </a:p>
                  </a:txBody>
                  <a:tcPr/>
                </a:tc>
                <a:extLst>
                  <a:ext uri="{0D108BD9-81ED-4DB2-BD59-A6C34878D82A}">
                    <a16:rowId xmlns:a16="http://schemas.microsoft.com/office/drawing/2014/main" val="4059306089"/>
                  </a:ext>
                </a:extLst>
              </a:tr>
              <a:tr h="405433">
                <a:tc>
                  <a:txBody>
                    <a:bodyPr/>
                    <a:lstStyle/>
                    <a:p>
                      <a:r>
                        <a:rPr lang="en-GB" dirty="0"/>
                        <a:t>7</a:t>
                      </a:r>
                      <a:endParaRPr lang="en-ZA" dirty="0"/>
                    </a:p>
                  </a:txBody>
                  <a:tcPr/>
                </a:tc>
                <a:tc>
                  <a:txBody>
                    <a:bodyPr/>
                    <a:lstStyle/>
                    <a:p>
                      <a:r>
                        <a:rPr lang="en-ZA" sz="1800" kern="1200" dirty="0">
                          <a:solidFill>
                            <a:schemeClr val="dk1"/>
                          </a:solidFill>
                          <a:effectLst/>
                        </a:rPr>
                        <a:t>North West Swimming </a:t>
                      </a:r>
                      <a:endParaRPr lang="en-ZA" dirty="0"/>
                    </a:p>
                  </a:txBody>
                  <a:tcPr/>
                </a:tc>
                <a:tc>
                  <a:txBody>
                    <a:bodyPr/>
                    <a:lstStyle/>
                    <a:p>
                      <a:pPr algn="ctr"/>
                      <a:r>
                        <a:rPr lang="en-ZA" sz="1800" kern="1200" dirty="0">
                          <a:solidFill>
                            <a:schemeClr val="dk1"/>
                          </a:solidFill>
                          <a:effectLst/>
                        </a:rPr>
                        <a:t>728</a:t>
                      </a:r>
                      <a:endParaRPr lang="en-ZA" dirty="0"/>
                    </a:p>
                  </a:txBody>
                  <a:tcPr/>
                </a:tc>
                <a:extLst>
                  <a:ext uri="{0D108BD9-81ED-4DB2-BD59-A6C34878D82A}">
                    <a16:rowId xmlns:a16="http://schemas.microsoft.com/office/drawing/2014/main" val="4122557808"/>
                  </a:ext>
                </a:extLst>
              </a:tr>
              <a:tr h="405433">
                <a:tc>
                  <a:txBody>
                    <a:bodyPr/>
                    <a:lstStyle/>
                    <a:p>
                      <a:r>
                        <a:rPr lang="en-GB" dirty="0"/>
                        <a:t>8</a:t>
                      </a:r>
                      <a:endParaRPr lang="en-ZA" dirty="0"/>
                    </a:p>
                  </a:txBody>
                  <a:tcPr/>
                </a:tc>
                <a:tc>
                  <a:txBody>
                    <a:bodyPr/>
                    <a:lstStyle/>
                    <a:p>
                      <a:r>
                        <a:rPr lang="en-ZA" sz="1800" kern="1200" dirty="0">
                          <a:solidFill>
                            <a:schemeClr val="dk1"/>
                          </a:solidFill>
                          <a:effectLst/>
                        </a:rPr>
                        <a:t>Eastern Cape Aquatics</a:t>
                      </a:r>
                      <a:endParaRPr lang="en-ZA" dirty="0"/>
                    </a:p>
                  </a:txBody>
                  <a:tcPr/>
                </a:tc>
                <a:tc>
                  <a:txBody>
                    <a:bodyPr/>
                    <a:lstStyle/>
                    <a:p>
                      <a:pPr algn="ctr"/>
                      <a:r>
                        <a:rPr lang="en-ZA" sz="1800" kern="1200" dirty="0">
                          <a:solidFill>
                            <a:schemeClr val="dk1"/>
                          </a:solidFill>
                          <a:effectLst/>
                        </a:rPr>
                        <a:t>662 </a:t>
                      </a:r>
                      <a:endParaRPr lang="en-ZA" dirty="0"/>
                    </a:p>
                  </a:txBody>
                  <a:tcPr/>
                </a:tc>
                <a:extLst>
                  <a:ext uri="{0D108BD9-81ED-4DB2-BD59-A6C34878D82A}">
                    <a16:rowId xmlns:a16="http://schemas.microsoft.com/office/drawing/2014/main" val="1782538484"/>
                  </a:ext>
                </a:extLst>
              </a:tr>
            </a:tbl>
          </a:graphicData>
        </a:graphic>
      </p:graphicFrame>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spTree>
    <p:extLst>
      <p:ext uri="{BB962C8B-B14F-4D97-AF65-F5344CB8AC3E}">
        <p14:creationId xmlns:p14="http://schemas.microsoft.com/office/powerpoint/2010/main" val="901477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16</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4139952" y="404663"/>
            <a:ext cx="4680520" cy="648073"/>
          </a:xfrm>
          <a:prstGeom prst="rect">
            <a:avLst/>
          </a:prstGeom>
          <a:ln/>
        </p:spPr>
        <p:style>
          <a:lnRef idx="2">
            <a:schemeClr val="accent4"/>
          </a:lnRef>
          <a:fillRef idx="1">
            <a:schemeClr val="lt1"/>
          </a:fillRef>
          <a:effectRef idx="0">
            <a:schemeClr val="accent4"/>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000" dirty="0">
                <a:solidFill>
                  <a:schemeClr val="tx1"/>
                </a:solidFill>
                <a:effectLst/>
                <a:cs typeface="Calibri" panose="020F0502020204030204" pitchFamily="34" charset="0"/>
              </a:rPr>
              <a:t>RECOMMENDATIONS BY CHAIRPERSON OF SCHOOLS SWIMMING – NSSC PRETORIA</a:t>
            </a:r>
          </a:p>
        </p:txBody>
      </p:sp>
      <p:sp>
        <p:nvSpPr>
          <p:cNvPr id="3" name="Content Placeholder 2">
            <a:extLst>
              <a:ext uri="{FF2B5EF4-FFF2-40B4-BE49-F238E27FC236}">
                <a16:creationId xmlns:a16="http://schemas.microsoft.com/office/drawing/2014/main" id="{55F275AB-C7A0-4836-B60C-A217E1A2067A}"/>
              </a:ext>
            </a:extLst>
          </p:cNvPr>
          <p:cNvSpPr>
            <a:spLocks noGrp="1"/>
          </p:cNvSpPr>
          <p:nvPr>
            <p:ph idx="1"/>
          </p:nvPr>
        </p:nvSpPr>
        <p:spPr>
          <a:xfrm>
            <a:off x="457200" y="1628800"/>
            <a:ext cx="8229600" cy="4277072"/>
          </a:xfrm>
        </p:spPr>
        <p:txBody>
          <a:bodyPr/>
          <a:lstStyle/>
          <a:p>
            <a:pPr lvl="0" algn="just"/>
            <a:r>
              <a:rPr lang="en-ZA" sz="2000" dirty="0">
                <a:effectLst/>
                <a:ea typeface="Times New Roman" panose="02020603050405020304" pitchFamily="18" charset="0"/>
                <a:cs typeface="Times New Roman" panose="02020603050405020304" pitchFamily="18" charset="0"/>
              </a:rPr>
              <a:t>Swimmers that were in the 2022 team and have shown potential be monitored and supported to assist them in improving for 2023.</a:t>
            </a:r>
          </a:p>
          <a:p>
            <a:pPr lvl="0" algn="just"/>
            <a:r>
              <a:rPr lang="en-ZA" sz="2000" dirty="0">
                <a:effectLst/>
                <a:ea typeface="Times New Roman" panose="02020603050405020304" pitchFamily="18" charset="0"/>
                <a:cs typeface="Times New Roman" panose="02020603050405020304" pitchFamily="18" charset="0"/>
              </a:rPr>
              <a:t>Black African swimmers be identified and put into a program with a committed coach, preferably at each district or zonal level to prepare them for selection for the 2023 tournament.  </a:t>
            </a:r>
          </a:p>
          <a:p>
            <a:pPr lvl="0" algn="just"/>
            <a:r>
              <a:rPr lang="en-ZA" sz="2000" dirty="0">
                <a:effectLst/>
                <a:ea typeface="Times New Roman" panose="02020603050405020304" pitchFamily="18" charset="0"/>
                <a:cs typeface="Times New Roman" panose="02020603050405020304" pitchFamily="18" charset="0"/>
              </a:rPr>
              <a:t>The federation needs to support this program. </a:t>
            </a:r>
          </a:p>
          <a:p>
            <a:pPr lvl="0" algn="just"/>
            <a:r>
              <a:rPr lang="en-ZA" sz="2000" dirty="0">
                <a:effectLst/>
                <a:ea typeface="Times New Roman" panose="02020603050405020304" pitchFamily="18" charset="0"/>
                <a:cs typeface="Times New Roman" panose="02020603050405020304" pitchFamily="18" charset="0"/>
              </a:rPr>
              <a:t>Leaving this to individual coaches is not achieving the desired result.  </a:t>
            </a:r>
          </a:p>
          <a:p>
            <a:pPr lvl="0" algn="just"/>
            <a:r>
              <a:rPr lang="en-ZA" sz="2000" dirty="0">
                <a:effectLst/>
                <a:ea typeface="Times New Roman" panose="02020603050405020304" pitchFamily="18" charset="0"/>
                <a:cs typeface="Times New Roman" panose="02020603050405020304" pitchFamily="18" charset="0"/>
              </a:rPr>
              <a:t>A dedicated coach should be identified in each District to nurture the talent of black swimmers.  </a:t>
            </a:r>
          </a:p>
          <a:p>
            <a:pPr lvl="0" algn="just"/>
            <a:r>
              <a:rPr lang="en-ZA" sz="2000" dirty="0">
                <a:effectLst/>
                <a:ea typeface="Times New Roman" panose="02020603050405020304" pitchFamily="18" charset="0"/>
                <a:cs typeface="Times New Roman" panose="02020603050405020304" pitchFamily="18" charset="0"/>
              </a:rPr>
              <a:t>We need to learn from Gauteng and Western Province their formula for producing top black swimmers and meeting the transformation targets.</a:t>
            </a:r>
          </a:p>
          <a:p>
            <a:pPr algn="just"/>
            <a:endParaRPr lang="en-ZA" sz="2200" dirty="0"/>
          </a:p>
        </p:txBody>
      </p:sp>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spTree>
    <p:extLst>
      <p:ext uri="{BB962C8B-B14F-4D97-AF65-F5344CB8AC3E}">
        <p14:creationId xmlns:p14="http://schemas.microsoft.com/office/powerpoint/2010/main" val="2490055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17</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5796136" y="404663"/>
            <a:ext cx="2736304" cy="648073"/>
          </a:xfrm>
          <a:prstGeom prst="rect">
            <a:avLst/>
          </a:prstGeom>
          <a:ln/>
        </p:spPr>
        <p:style>
          <a:lnRef idx="2">
            <a:schemeClr val="accent4"/>
          </a:lnRef>
          <a:fillRef idx="1">
            <a:schemeClr val="lt1"/>
          </a:fillRef>
          <a:effectRef idx="0">
            <a:schemeClr val="accent4"/>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800" dirty="0">
                <a:solidFill>
                  <a:schemeClr val="tx1"/>
                </a:solidFill>
                <a:effectLst/>
                <a:cs typeface="Calibri" panose="020F0502020204030204" pitchFamily="34" charset="0"/>
              </a:rPr>
              <a:t>WATER SAFETY</a:t>
            </a:r>
          </a:p>
        </p:txBody>
      </p:sp>
      <p:sp>
        <p:nvSpPr>
          <p:cNvPr id="3" name="Content Placeholder 2">
            <a:extLst>
              <a:ext uri="{FF2B5EF4-FFF2-40B4-BE49-F238E27FC236}">
                <a16:creationId xmlns:a16="http://schemas.microsoft.com/office/drawing/2014/main" id="{55F275AB-C7A0-4836-B60C-A217E1A2067A}"/>
              </a:ext>
            </a:extLst>
          </p:cNvPr>
          <p:cNvSpPr>
            <a:spLocks noGrp="1"/>
          </p:cNvSpPr>
          <p:nvPr>
            <p:ph idx="1"/>
          </p:nvPr>
        </p:nvSpPr>
        <p:spPr>
          <a:xfrm>
            <a:off x="467544" y="1511917"/>
            <a:ext cx="8229600" cy="4586808"/>
          </a:xfrm>
        </p:spPr>
        <p:txBody>
          <a:bodyPr/>
          <a:lstStyle/>
          <a:p>
            <a:pPr lvl="0" algn="just"/>
            <a:r>
              <a:rPr lang="en-ZA" sz="1900" dirty="0">
                <a:effectLst/>
                <a:latin typeface="Calibri" panose="020F0502020204030204" pitchFamily="34" charset="0"/>
                <a:ea typeface="Times New Roman" panose="02020603050405020304" pitchFamily="18" charset="0"/>
                <a:cs typeface="Times New Roman" panose="02020603050405020304" pitchFamily="18" charset="0"/>
              </a:rPr>
              <a:t>The Department has an approved Water Safety Strategy developed in partnership with KZN Aquatics, Lifesaving SA, </a:t>
            </a:r>
            <a:r>
              <a:rPr lang="en-ZA" sz="1900" dirty="0" err="1">
                <a:effectLst/>
                <a:latin typeface="Calibri" panose="020F0502020204030204" pitchFamily="34" charset="0"/>
                <a:ea typeface="Times New Roman" panose="02020603050405020304" pitchFamily="18" charset="0"/>
                <a:cs typeface="Times New Roman" panose="02020603050405020304" pitchFamily="18" charset="0"/>
              </a:rPr>
              <a:t>eThekweni</a:t>
            </a:r>
            <a:r>
              <a:rPr lang="en-ZA" sz="1900" dirty="0">
                <a:effectLst/>
                <a:latin typeface="Calibri" panose="020F0502020204030204" pitchFamily="34" charset="0"/>
                <a:ea typeface="Times New Roman" panose="02020603050405020304" pitchFamily="18" charset="0"/>
                <a:cs typeface="Times New Roman" panose="02020603050405020304" pitchFamily="18" charset="0"/>
              </a:rPr>
              <a:t> Municipality, and other key stakeholders. The Strategy has been approved by the KZN Cabinet.</a:t>
            </a:r>
          </a:p>
          <a:p>
            <a:pPr lvl="0" algn="just"/>
            <a:r>
              <a:rPr lang="en-ZA" sz="1900" dirty="0">
                <a:effectLst/>
                <a:latin typeface="Calibri" panose="020F0502020204030204" pitchFamily="34" charset="0"/>
                <a:ea typeface="Times New Roman" panose="02020603050405020304" pitchFamily="18" charset="0"/>
                <a:cs typeface="Times New Roman" panose="02020603050405020304" pitchFamily="18" charset="0"/>
              </a:rPr>
              <a:t>We are still experiencing a high level of drownings in KZN, with an average of 2 reported drownings per week. </a:t>
            </a:r>
          </a:p>
          <a:p>
            <a:pPr lvl="0" algn="just"/>
            <a:r>
              <a:rPr lang="en-ZA" sz="1900" dirty="0">
                <a:effectLst/>
                <a:latin typeface="Calibri" panose="020F0502020204030204" pitchFamily="34" charset="0"/>
                <a:ea typeface="Times New Roman" panose="02020603050405020304" pitchFamily="18" charset="0"/>
                <a:cs typeface="Times New Roman" panose="02020603050405020304" pitchFamily="18" charset="0"/>
              </a:rPr>
              <a:t>The department and its partners, KZN Aquatics and KZN Lifesaving will continue with their </a:t>
            </a:r>
            <a:r>
              <a:rPr lang="en-ZA" sz="1900" b="1" dirty="0">
                <a:effectLst/>
                <a:latin typeface="Calibri" panose="020F0502020204030204" pitchFamily="34" charset="0"/>
                <a:ea typeface="Times New Roman" panose="02020603050405020304" pitchFamily="18" charset="0"/>
                <a:cs typeface="Times New Roman" panose="02020603050405020304" pitchFamily="18" charset="0"/>
              </a:rPr>
              <a:t>Water Safety</a:t>
            </a:r>
            <a:r>
              <a:rPr lang="en-ZA" sz="1900" dirty="0">
                <a:effectLst/>
                <a:latin typeface="Calibri" panose="020F0502020204030204" pitchFamily="34" charset="0"/>
                <a:ea typeface="Times New Roman" panose="02020603050405020304" pitchFamily="18" charset="0"/>
                <a:cs typeface="Times New Roman" panose="02020603050405020304" pitchFamily="18" charset="0"/>
              </a:rPr>
              <a:t> and </a:t>
            </a:r>
            <a:r>
              <a:rPr lang="en-ZA" sz="1900" b="1" dirty="0">
                <a:effectLst/>
                <a:latin typeface="Calibri" panose="020F0502020204030204" pitchFamily="34" charset="0"/>
                <a:ea typeface="Times New Roman" panose="02020603050405020304" pitchFamily="18" charset="0"/>
                <a:cs typeface="Times New Roman" panose="02020603050405020304" pitchFamily="18" charset="0"/>
              </a:rPr>
              <a:t>Learn-to-Swim</a:t>
            </a:r>
            <a:r>
              <a:rPr lang="en-ZA" sz="1900" dirty="0">
                <a:effectLst/>
                <a:latin typeface="Calibri" panose="020F0502020204030204" pitchFamily="34" charset="0"/>
                <a:ea typeface="Times New Roman" panose="02020603050405020304" pitchFamily="18" charset="0"/>
                <a:cs typeface="Times New Roman" panose="02020603050405020304" pitchFamily="18" charset="0"/>
              </a:rPr>
              <a:t> programmes. </a:t>
            </a:r>
          </a:p>
          <a:p>
            <a:pPr lvl="0" algn="just"/>
            <a:r>
              <a:rPr lang="en-ZA" sz="1900" dirty="0">
                <a:effectLst/>
                <a:latin typeface="Calibri" panose="020F0502020204030204" pitchFamily="34" charset="0"/>
                <a:ea typeface="Times New Roman" panose="02020603050405020304" pitchFamily="18" charset="0"/>
                <a:cs typeface="Times New Roman" panose="02020603050405020304" pitchFamily="18" charset="0"/>
              </a:rPr>
              <a:t>Last year we managed to teach 350 children to swim. This programme will continue, but we will however we are trying to find a corporate business partner to supplement our funding of this programme. </a:t>
            </a:r>
          </a:p>
          <a:p>
            <a:pPr lvl="0" algn="just"/>
            <a:r>
              <a:rPr lang="en-ZA" sz="1900" dirty="0">
                <a:effectLst/>
                <a:latin typeface="Calibri" panose="020F0502020204030204" pitchFamily="34" charset="0"/>
                <a:ea typeface="Times New Roman" panose="02020603050405020304" pitchFamily="18" charset="0"/>
                <a:cs typeface="Times New Roman" panose="02020603050405020304" pitchFamily="18" charset="0"/>
              </a:rPr>
              <a:t>Our vision is “</a:t>
            </a:r>
            <a:r>
              <a:rPr lang="en-ZA" sz="1900" i="1" dirty="0">
                <a:effectLst/>
                <a:latin typeface="Calibri" panose="020F0502020204030204" pitchFamily="34" charset="0"/>
                <a:ea typeface="Times New Roman" panose="02020603050405020304" pitchFamily="18" charset="0"/>
                <a:cs typeface="Times New Roman" panose="02020603050405020304" pitchFamily="18" charset="0"/>
              </a:rPr>
              <a:t>Every Child a Swimmer</a:t>
            </a:r>
            <a:r>
              <a:rPr lang="en-ZA" sz="1900" dirty="0">
                <a:effectLst/>
                <a:latin typeface="Calibri" panose="020F0502020204030204" pitchFamily="34" charset="0"/>
                <a:ea typeface="Times New Roman" panose="02020603050405020304" pitchFamily="18" charset="0"/>
                <a:cs typeface="Times New Roman" panose="02020603050405020304" pitchFamily="18" charset="0"/>
              </a:rPr>
              <a:t>” – Our target is to employ 300 swimming instructors in the province. </a:t>
            </a:r>
          </a:p>
          <a:p>
            <a:pPr lvl="0" algn="just"/>
            <a:r>
              <a:rPr lang="en-ZA" sz="1900" dirty="0">
                <a:effectLst/>
                <a:latin typeface="Calibri" panose="020F0502020204030204" pitchFamily="34" charset="0"/>
                <a:ea typeface="Times New Roman" panose="02020603050405020304" pitchFamily="18" charset="0"/>
                <a:cs typeface="Times New Roman" panose="02020603050405020304" pitchFamily="18" charset="0"/>
              </a:rPr>
              <a:t>Each instructor will teach 400 children to swim a year and we could thus teach 120,000 children to swim a year. </a:t>
            </a:r>
            <a:endParaRPr lang="en-ZA" sz="1900" dirty="0"/>
          </a:p>
        </p:txBody>
      </p:sp>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spTree>
    <p:extLst>
      <p:ext uri="{BB962C8B-B14F-4D97-AF65-F5344CB8AC3E}">
        <p14:creationId xmlns:p14="http://schemas.microsoft.com/office/powerpoint/2010/main" val="3051346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18</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4067944" y="347464"/>
            <a:ext cx="4464496" cy="855527"/>
          </a:xfrm>
          <a:prstGeom prst="rect">
            <a:avLst/>
          </a:prstGeom>
          <a:ln/>
        </p:spPr>
        <p:style>
          <a:lnRef idx="2">
            <a:schemeClr val="accent4"/>
          </a:lnRef>
          <a:fillRef idx="1">
            <a:schemeClr val="lt1"/>
          </a:fillRef>
          <a:effectRef idx="0">
            <a:schemeClr val="accent4"/>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800" dirty="0">
                <a:solidFill>
                  <a:schemeClr val="tx1"/>
                </a:solidFill>
                <a:effectLst/>
                <a:cs typeface="Calibri" panose="020F0502020204030204" pitchFamily="34" charset="0"/>
              </a:rPr>
              <a:t>SOME THOUGHTS TO LEAVE BEHIND</a:t>
            </a:r>
          </a:p>
        </p:txBody>
      </p:sp>
      <p:sp>
        <p:nvSpPr>
          <p:cNvPr id="3" name="Content Placeholder 2">
            <a:extLst>
              <a:ext uri="{FF2B5EF4-FFF2-40B4-BE49-F238E27FC236}">
                <a16:creationId xmlns:a16="http://schemas.microsoft.com/office/drawing/2014/main" id="{55F275AB-C7A0-4836-B60C-A217E1A2067A}"/>
              </a:ext>
            </a:extLst>
          </p:cNvPr>
          <p:cNvSpPr>
            <a:spLocks noGrp="1"/>
          </p:cNvSpPr>
          <p:nvPr>
            <p:ph idx="1"/>
          </p:nvPr>
        </p:nvSpPr>
        <p:spPr>
          <a:xfrm>
            <a:off x="406169" y="1260190"/>
            <a:ext cx="8229600" cy="4952144"/>
          </a:xfrm>
        </p:spPr>
        <p:txBody>
          <a:bodyPr/>
          <a:lstStyle/>
          <a:p>
            <a:pPr lvl="0" algn="just"/>
            <a:r>
              <a:rPr lang="en-ZA" sz="2000" dirty="0">
                <a:effectLst/>
                <a:latin typeface="Calibri" panose="020F0502020204030204" pitchFamily="34" charset="0"/>
                <a:ea typeface="Times New Roman" panose="02020603050405020304" pitchFamily="18" charset="0"/>
                <a:cs typeface="Times New Roman" panose="02020603050405020304" pitchFamily="18" charset="0"/>
              </a:rPr>
              <a:t>There is a need to resuscitate swimming in schools with schools from townships being given the opportunity to Learn-to-Swim.</a:t>
            </a:r>
          </a:p>
          <a:p>
            <a:pPr lvl="0" algn="just"/>
            <a:r>
              <a:rPr lang="en-ZA" sz="2000" dirty="0">
                <a:latin typeface="Calibri" panose="020F0502020204030204" pitchFamily="34" charset="0"/>
                <a:cs typeface="Times New Roman" panose="02020603050405020304" pitchFamily="18" charset="0"/>
              </a:rPr>
              <a:t>Black clubs such as Umlazi Sharks to be given the support required to nurture talented swimmers from their communities. Established coaches to consider acting as mentors.</a:t>
            </a:r>
          </a:p>
          <a:p>
            <a:pPr lvl="0" algn="just"/>
            <a:r>
              <a:rPr lang="en-ZA" sz="2000" dirty="0">
                <a:latin typeface="Calibri" panose="020F0502020204030204" pitchFamily="34" charset="0"/>
                <a:cs typeface="Times New Roman" panose="02020603050405020304" pitchFamily="18" charset="0"/>
              </a:rPr>
              <a:t>Develop strategies to identify talent from townships and rural areas and use government available funding to support talented swimmers.</a:t>
            </a:r>
          </a:p>
          <a:p>
            <a:pPr lvl="0" algn="just"/>
            <a:r>
              <a:rPr lang="en-ZA" sz="2000" dirty="0">
                <a:latin typeface="Calibri" panose="020F0502020204030204" pitchFamily="34" charset="0"/>
                <a:cs typeface="Times New Roman" panose="02020603050405020304" pitchFamily="18" charset="0"/>
              </a:rPr>
              <a:t>Strong club base with special focus on those townships where public swimming pools are available.</a:t>
            </a:r>
          </a:p>
          <a:p>
            <a:pPr lvl="0" algn="just"/>
            <a:r>
              <a:rPr lang="en-ZA" sz="2000" dirty="0">
                <a:latin typeface="Calibri" panose="020F0502020204030204" pitchFamily="34" charset="0"/>
                <a:cs typeface="Times New Roman" panose="02020603050405020304" pitchFamily="18" charset="0"/>
              </a:rPr>
              <a:t>Use departmental programmes such as EADP, Transfer payments and Sport Scholarships to supported talented swimmers from disadvantaged backgrounds.</a:t>
            </a:r>
          </a:p>
          <a:p>
            <a:pPr lvl="0" algn="just"/>
            <a:r>
              <a:rPr lang="en-ZA" sz="2000" dirty="0">
                <a:latin typeface="Calibri" panose="020F0502020204030204" pitchFamily="34" charset="0"/>
                <a:cs typeface="Times New Roman" panose="02020603050405020304" pitchFamily="18" charset="0"/>
              </a:rPr>
              <a:t>Develop a strategy to increase the pool of black swimmers in high-performance </a:t>
            </a:r>
            <a:r>
              <a:rPr lang="en-ZA" sz="2000" dirty="0" err="1">
                <a:latin typeface="Calibri" panose="020F0502020204030204" pitchFamily="34" charset="0"/>
                <a:cs typeface="Times New Roman" panose="02020603050405020304" pitchFamily="18" charset="0"/>
              </a:rPr>
              <a:t>progrmmes</a:t>
            </a:r>
            <a:r>
              <a:rPr lang="en-ZA" sz="2000" dirty="0">
                <a:latin typeface="Calibri" panose="020F0502020204030204" pitchFamily="34" charset="0"/>
                <a:cs typeface="Times New Roman" panose="02020603050405020304" pitchFamily="18" charset="0"/>
              </a:rPr>
              <a:t>.</a:t>
            </a:r>
          </a:p>
        </p:txBody>
      </p:sp>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spTree>
    <p:extLst>
      <p:ext uri="{BB962C8B-B14F-4D97-AF65-F5344CB8AC3E}">
        <p14:creationId xmlns:p14="http://schemas.microsoft.com/office/powerpoint/2010/main" val="2838831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19</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sp>
        <p:nvSpPr>
          <p:cNvPr id="9" name="Title 2">
            <a:extLst>
              <a:ext uri="{FF2B5EF4-FFF2-40B4-BE49-F238E27FC236}">
                <a16:creationId xmlns:a16="http://schemas.microsoft.com/office/drawing/2014/main" id="{8C778126-723C-4D01-9E80-B87ABF0ED435}"/>
              </a:ext>
            </a:extLst>
          </p:cNvPr>
          <p:cNvSpPr txBox="1">
            <a:spLocks/>
          </p:cNvSpPr>
          <p:nvPr/>
        </p:nvSpPr>
        <p:spPr>
          <a:xfrm>
            <a:off x="4139952" y="376986"/>
            <a:ext cx="4392488" cy="1035789"/>
          </a:xfrm>
          <a:prstGeom prst="rect">
            <a:avLst/>
          </a:prstGeom>
          <a:ln/>
        </p:spPr>
        <p:style>
          <a:lnRef idx="2">
            <a:schemeClr val="accent4"/>
          </a:lnRef>
          <a:fillRef idx="1">
            <a:schemeClr val="lt1"/>
          </a:fillRef>
          <a:effectRef idx="0">
            <a:schemeClr val="accent4"/>
          </a:effectRef>
          <a:fontRef idx="minor">
            <a:schemeClr val="dk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lvl="0" fontAlgn="auto">
              <a:spcAft>
                <a:spcPts val="0"/>
              </a:spcAft>
              <a:defRPr/>
            </a:pPr>
            <a:r>
              <a:rPr lang="en-ZA" sz="2800" dirty="0">
                <a:solidFill>
                  <a:schemeClr val="tx1"/>
                </a:solidFill>
                <a:effectLst/>
                <a:cs typeface="Calibri" panose="020F0502020204030204" pitchFamily="34" charset="0"/>
              </a:rPr>
              <a:t>SOME THOUGHTS TO LEAVE BEHIND</a:t>
            </a:r>
          </a:p>
        </p:txBody>
      </p:sp>
      <p:sp>
        <p:nvSpPr>
          <p:cNvPr id="3" name="Content Placeholder 2">
            <a:extLst>
              <a:ext uri="{FF2B5EF4-FFF2-40B4-BE49-F238E27FC236}">
                <a16:creationId xmlns:a16="http://schemas.microsoft.com/office/drawing/2014/main" id="{55F275AB-C7A0-4836-B60C-A217E1A2067A}"/>
              </a:ext>
            </a:extLst>
          </p:cNvPr>
          <p:cNvSpPr>
            <a:spLocks noGrp="1"/>
          </p:cNvSpPr>
          <p:nvPr>
            <p:ph idx="1"/>
          </p:nvPr>
        </p:nvSpPr>
        <p:spPr>
          <a:xfrm>
            <a:off x="467544" y="1628800"/>
            <a:ext cx="8229600" cy="4304072"/>
          </a:xfrm>
        </p:spPr>
        <p:txBody>
          <a:bodyPr/>
          <a:lstStyle/>
          <a:p>
            <a:pPr lvl="0" algn="just"/>
            <a:r>
              <a:rPr lang="en-ZA" sz="2000" dirty="0">
                <a:cs typeface="Times New Roman" panose="02020603050405020304" pitchFamily="18" charset="0"/>
              </a:rPr>
              <a:t>Increase the pool of accredited black </a:t>
            </a:r>
            <a:r>
              <a:rPr lang="en-ZA" sz="2000" dirty="0" err="1">
                <a:cs typeface="Times New Roman" panose="02020603050405020304" pitchFamily="18" charset="0"/>
              </a:rPr>
              <a:t>ccoaches</a:t>
            </a:r>
            <a:r>
              <a:rPr lang="en-ZA" sz="2000" dirty="0">
                <a:cs typeface="Times New Roman" panose="02020603050405020304" pitchFamily="18" charset="0"/>
              </a:rPr>
              <a:t> and technical officials.</a:t>
            </a:r>
          </a:p>
          <a:p>
            <a:pPr lvl="0" algn="just"/>
            <a:r>
              <a:rPr lang="en-ZA" sz="2000" dirty="0">
                <a:cs typeface="Times New Roman" panose="02020603050405020304" pitchFamily="18" charset="0"/>
              </a:rPr>
              <a:t>Adopt programme, similar to cricket and rugby, where we use former Model C and Private Schools to offer bursaries to talented black African swimmers.</a:t>
            </a:r>
            <a:endParaRPr lang="en-ZA" sz="2000" dirty="0"/>
          </a:p>
          <a:p>
            <a:pPr lvl="0" algn="just"/>
            <a:r>
              <a:rPr lang="en-ZA" sz="2000" dirty="0">
                <a:effectLst/>
                <a:ea typeface="Times New Roman" panose="02020603050405020304" pitchFamily="18" charset="0"/>
                <a:cs typeface="Times New Roman" panose="02020603050405020304" pitchFamily="18" charset="0"/>
              </a:rPr>
              <a:t>Let us be honest about our transformation agenda and lets work together with clearly set and achievable targets. </a:t>
            </a:r>
          </a:p>
          <a:p>
            <a:pPr lvl="0" algn="just"/>
            <a:r>
              <a:rPr lang="en-ZA" sz="2000" dirty="0">
                <a:cs typeface="Times New Roman" panose="02020603050405020304" pitchFamily="18" charset="0"/>
              </a:rPr>
              <a:t>The department will look to support well-planned programmes with researched budgets and deliverables to promote talented Black African swimmers into major competitions.</a:t>
            </a:r>
          </a:p>
          <a:p>
            <a:pPr lvl="0" algn="just"/>
            <a:r>
              <a:rPr lang="en-ZA" sz="2000" dirty="0">
                <a:cs typeface="Times New Roman" panose="02020603050405020304" pitchFamily="18" charset="0"/>
              </a:rPr>
              <a:t>Use sport as a career path for athletes who can progress to earning a living out of the sport.</a:t>
            </a:r>
            <a:endParaRPr lang="en-ZA" sz="2000" dirty="0"/>
          </a:p>
        </p:txBody>
      </p:sp>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spTree>
    <p:extLst>
      <p:ext uri="{BB962C8B-B14F-4D97-AF65-F5344CB8AC3E}">
        <p14:creationId xmlns:p14="http://schemas.microsoft.com/office/powerpoint/2010/main" val="2935707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5628CA-EAD9-4279-A014-B0A197C551C3}"/>
              </a:ext>
            </a:extLst>
          </p:cNvPr>
          <p:cNvSpPr>
            <a:spLocks noGrp="1"/>
          </p:cNvSpPr>
          <p:nvPr>
            <p:ph type="sldNum" sz="quarter" idx="12"/>
          </p:nvPr>
        </p:nvSpPr>
        <p:spPr/>
        <p:txBody>
          <a:bodyPr/>
          <a:lstStyle/>
          <a:p>
            <a:fld id="{5D312F24-582A-4117-A0B2-A1DD2489FD11}" type="slidenum">
              <a:rPr lang="en-US" altLang="en-US" smtClean="0"/>
              <a:pPr/>
              <a:t>20</a:t>
            </a:fld>
            <a:endParaRPr lang="en-US" altLang="en-US" dirty="0"/>
          </a:p>
        </p:txBody>
      </p:sp>
      <p:sp>
        <p:nvSpPr>
          <p:cNvPr id="7" name="Rectangle 6">
            <a:extLst>
              <a:ext uri="{FF2B5EF4-FFF2-40B4-BE49-F238E27FC236}">
                <a16:creationId xmlns:a16="http://schemas.microsoft.com/office/drawing/2014/main" id="{F7FBAE44-C1DD-473C-A3D3-B91B5E7D9F85}"/>
              </a:ext>
            </a:extLst>
          </p:cNvPr>
          <p:cNvSpPr/>
          <p:nvPr/>
        </p:nvSpPr>
        <p:spPr>
          <a:xfrm>
            <a:off x="3143737" y="6279704"/>
            <a:ext cx="2754464" cy="230832"/>
          </a:xfrm>
          <a:prstGeom prst="rect">
            <a:avLst/>
          </a:prstGeom>
        </p:spPr>
        <p:txBody>
          <a:bodyPr wrap="square">
            <a:spAutoFit/>
          </a:bodyPr>
          <a:lstStyle/>
          <a:p>
            <a:r>
              <a:rPr lang="en-US" sz="900" dirty="0"/>
              <a:t>GROWING KWAZULU-NATAL TOGETHER</a:t>
            </a:r>
          </a:p>
        </p:txBody>
      </p:sp>
      <p:pic>
        <p:nvPicPr>
          <p:cNvPr id="11" name="Picture 10" descr="Text&#10;&#10;Description automatically generated with low confidence">
            <a:extLst>
              <a:ext uri="{FF2B5EF4-FFF2-40B4-BE49-F238E27FC236}">
                <a16:creationId xmlns:a16="http://schemas.microsoft.com/office/drawing/2014/main" id="{E3772ADF-0AF2-4A69-A20A-C7B21CACFE8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3528" y="232970"/>
            <a:ext cx="2448272" cy="675750"/>
          </a:xfrm>
          <a:prstGeom prst="rect">
            <a:avLst/>
          </a:prstGeom>
        </p:spPr>
      </p:pic>
      <p:pic>
        <p:nvPicPr>
          <p:cNvPr id="1026" name="Picture 2" descr="50 Transformation Quotes That Will Inspire You (2022) | EliteColumn">
            <a:extLst>
              <a:ext uri="{FF2B5EF4-FFF2-40B4-BE49-F238E27FC236}">
                <a16:creationId xmlns:a16="http://schemas.microsoft.com/office/drawing/2014/main" id="{AC309936-39E0-4E38-B2DA-75B4E1AF630F}"/>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03548" y="1169774"/>
            <a:ext cx="8136904" cy="5424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49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Rectangle 1"/>
          <p:cNvSpPr/>
          <p:nvPr/>
        </p:nvSpPr>
        <p:spPr>
          <a:xfrm>
            <a:off x="611560" y="2132856"/>
            <a:ext cx="7848872" cy="1015663"/>
          </a:xfrm>
          <a:prstGeom prst="rect">
            <a:avLst/>
          </a:prstGeom>
        </p:spPr>
        <p:txBody>
          <a:bodyPr wrap="square">
            <a:spAutoFit/>
          </a:bodyPr>
          <a:lstStyle/>
          <a:p>
            <a:pPr algn="ctr"/>
            <a:r>
              <a:rPr lang="en-US" sz="6000" b="1" dirty="0">
                <a:solidFill>
                  <a:srgbClr val="FFFFFF"/>
                </a:solidFill>
                <a:latin typeface="Arial"/>
                <a:cs typeface="Arial"/>
              </a:rPr>
              <a:t>THANK YOU</a:t>
            </a:r>
            <a:endParaRPr lang="en-ZA" sz="6000" dirty="0">
              <a:solidFill>
                <a:srgbClr val="FFFFFF"/>
              </a:solidFill>
              <a:latin typeface="Arial"/>
              <a:cs typeface="Arial"/>
            </a:endParaRPr>
          </a:p>
        </p:txBody>
      </p:sp>
      <p:pic>
        <p:nvPicPr>
          <p:cNvPr id="4" name="Picture 3" descr="Untitled-20.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3848" y="3284984"/>
            <a:ext cx="2736304" cy="1737923"/>
          </a:xfrm>
          <a:prstGeom prst="rect">
            <a:avLst/>
          </a:prstGeom>
        </p:spPr>
      </p:pic>
    </p:spTree>
    <p:extLst>
      <p:ext uri="{BB962C8B-B14F-4D97-AF65-F5344CB8AC3E}">
        <p14:creationId xmlns:p14="http://schemas.microsoft.com/office/powerpoint/2010/main" val="1113835237"/>
      </p:ext>
    </p:extLst>
  </p:cSld>
  <p:clrMapOvr>
    <a:masterClrMapping/>
  </p:clrMapOvr>
</p:sld>
</file>

<file path=ppt/theme/theme1.xml><?xml version="1.0" encoding="utf-8"?>
<a:theme xmlns:a="http://schemas.openxmlformats.org/drawingml/2006/main" name="1_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21550</TotalTime>
  <Words>2229</Words>
  <Application>Microsoft Office PowerPoint</Application>
  <PresentationFormat>On-screen Show (4:3)</PresentationFormat>
  <Paragraphs>221</Paragraphs>
  <Slides>21</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Arial Black</vt:lpstr>
      <vt:lpstr>Calibri</vt:lpstr>
      <vt:lpstr>Lato-LightItalic</vt:lpstr>
      <vt:lpstr>Times New Roman</vt:lpstr>
      <vt:lpstr>Verdana</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Date : 18th March 2020</dc:title>
  <dc:creator>User</dc:creator>
  <cp:lastModifiedBy>Peter Thompson</cp:lastModifiedBy>
  <cp:revision>1378</cp:revision>
  <cp:lastPrinted>2020-03-17T19:37:08Z</cp:lastPrinted>
  <dcterms:created xsi:type="dcterms:W3CDTF">2011-10-05T05:43:47Z</dcterms:created>
  <dcterms:modified xsi:type="dcterms:W3CDTF">2022-05-14T09:51:29Z</dcterms:modified>
</cp:coreProperties>
</file>