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2" r:id="rId5"/>
    <p:sldId id="266" r:id="rId6"/>
    <p:sldId id="26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2022/05/07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1043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2022/05/07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56051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2022/05/07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51231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2022/05/07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22817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2022/05/07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91575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2022/05/07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09916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2022/05/07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8819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2022/05/07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08597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2022/05/07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3279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2022/05/07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18792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2022/05/07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73252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C19FC-C210-4834-BAD2-C849145251CC}" type="datetimeFigureOut">
              <a:rPr lang="en-ZA" smtClean="0"/>
              <a:t>2022/05/07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9102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ZA" dirty="0" smtClean="0"/>
              <a:t>Our Mission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7560840" cy="4114800"/>
          </a:xfrm>
        </p:spPr>
        <p:txBody>
          <a:bodyPr/>
          <a:lstStyle/>
          <a:p>
            <a:r>
              <a:rPr lang="en-ZA" dirty="0" smtClean="0"/>
              <a:t>State what you believe is the </a:t>
            </a:r>
            <a:r>
              <a:rPr lang="en-ZA" smtClean="0"/>
              <a:t>primary mission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3331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7200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ZA" dirty="0" smtClean="0"/>
              <a:t>Kwazulu-Natal Diving </a:t>
            </a:r>
            <a:br>
              <a:rPr lang="en-ZA" dirty="0" smtClean="0"/>
            </a:br>
            <a:r>
              <a:rPr lang="en-ZA" dirty="0" smtClean="0"/>
              <a:t>Overall Aim</a:t>
            </a:r>
            <a:r>
              <a:rPr lang="en-ZA" dirty="0"/>
              <a:t/>
            </a:r>
            <a:br>
              <a:rPr lang="en-ZA" dirty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565" y="1619672"/>
            <a:ext cx="7560840" cy="4114800"/>
          </a:xfrm>
        </p:spPr>
        <p:txBody>
          <a:bodyPr/>
          <a:lstStyle/>
          <a:p>
            <a:pPr marL="0" indent="0">
              <a:buNone/>
            </a:pPr>
            <a:endParaRPr lang="en-ZA" sz="2400" dirty="0"/>
          </a:p>
          <a:p>
            <a:pPr marL="0" indent="0">
              <a:buNone/>
            </a:pPr>
            <a:r>
              <a:rPr lang="en-ZA" sz="2400" dirty="0" smtClean="0"/>
              <a:t>To ensure that we promote competitive diving from beginners through to national level throughout the province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278597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7200800" cy="576064"/>
          </a:xfrm>
        </p:spPr>
        <p:txBody>
          <a:bodyPr>
            <a:normAutofit fontScale="90000"/>
          </a:bodyPr>
          <a:lstStyle/>
          <a:p>
            <a:pPr algn="l"/>
            <a:r>
              <a:rPr lang="en-ZA" dirty="0" smtClean="0"/>
              <a:t>DIVING: Objectives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12776"/>
            <a:ext cx="7560840" cy="41148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ZA" sz="2400" dirty="0" smtClean="0"/>
              <a:t>To implement competitive diving programmes in at two Districts in the 2022-2023 period</a:t>
            </a:r>
          </a:p>
          <a:p>
            <a:pPr marL="457200" indent="-457200">
              <a:buFont typeface="+mj-lt"/>
              <a:buAutoNum type="arabicPeriod"/>
            </a:pPr>
            <a:r>
              <a:rPr lang="en-ZA" sz="2400" dirty="0" smtClean="0"/>
              <a:t>To strengthen the junior fast tracking programme </a:t>
            </a:r>
            <a:endParaRPr lang="en-ZA" sz="2400" dirty="0"/>
          </a:p>
          <a:p>
            <a:pPr marL="457200" indent="-457200">
              <a:buFont typeface="+mj-lt"/>
              <a:buAutoNum type="arabicPeriod"/>
            </a:pPr>
            <a:r>
              <a:rPr lang="en-ZA" sz="2400" dirty="0" smtClean="0"/>
              <a:t>To ensure participation at the national championships and in national squads</a:t>
            </a:r>
          </a:p>
          <a:p>
            <a:pPr marL="457200" indent="-457200">
              <a:buFont typeface="+mj-lt"/>
              <a:buAutoNum type="arabicPeriod"/>
            </a:pP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23770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361775"/>
              </p:ext>
            </p:extLst>
          </p:nvPr>
        </p:nvGraphicFramePr>
        <p:xfrm>
          <a:off x="467544" y="1268760"/>
          <a:ext cx="8064896" cy="523403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5626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50221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68675">
                <a:tc>
                  <a:txBody>
                    <a:bodyPr/>
                    <a:lstStyle/>
                    <a:p>
                      <a:pPr marL="111125" algn="just">
                        <a:spcAft>
                          <a:spcPts val="0"/>
                        </a:spcAft>
                      </a:pPr>
                      <a:r>
                        <a:rPr lang="en-ZA" sz="1600" b="1" spc="1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Objective</a:t>
                      </a:r>
                      <a:endParaRPr lang="en-ZA" sz="16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5340" marR="802005" algn="ctr">
                        <a:spcAft>
                          <a:spcPts val="0"/>
                        </a:spcAft>
                      </a:pPr>
                      <a:r>
                        <a:rPr lang="en-ZA" sz="1600" b="1" dirty="0">
                          <a:effectLst/>
                          <a:latin typeface="Arial"/>
                          <a:ea typeface="Arial"/>
                          <a:cs typeface="Arial"/>
                        </a:rPr>
                        <a:t>K</a:t>
                      </a:r>
                      <a:r>
                        <a:rPr lang="en-ZA" sz="1600" b="1" spc="5" dirty="0">
                          <a:effectLst/>
                          <a:latin typeface="Arial"/>
                          <a:ea typeface="Arial"/>
                          <a:cs typeface="Arial"/>
                        </a:rPr>
                        <a:t>e</a:t>
                      </a:r>
                      <a:r>
                        <a:rPr lang="en-ZA" sz="1600" b="1" dirty="0">
                          <a:effectLst/>
                          <a:latin typeface="Arial"/>
                          <a:ea typeface="Arial"/>
                          <a:cs typeface="Arial"/>
                        </a:rPr>
                        <a:t>y</a:t>
                      </a:r>
                      <a:r>
                        <a:rPr lang="en-ZA" sz="1600" b="1" spc="-5" dirty="0">
                          <a:effectLst/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ZA" sz="1600" b="1" spc="-15" dirty="0">
                          <a:effectLst/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r>
                        <a:rPr lang="en-ZA" sz="1600" b="1" spc="-5" dirty="0">
                          <a:effectLst/>
                          <a:latin typeface="Arial"/>
                          <a:ea typeface="Arial"/>
                          <a:cs typeface="Arial"/>
                        </a:rPr>
                        <a:t>c</a:t>
                      </a:r>
                      <a:r>
                        <a:rPr lang="en-ZA" sz="1600" b="1" spc="5" dirty="0">
                          <a:effectLst/>
                          <a:latin typeface="Arial"/>
                          <a:ea typeface="Arial"/>
                          <a:cs typeface="Arial"/>
                        </a:rPr>
                        <a:t>tiv</a:t>
                      </a:r>
                      <a:r>
                        <a:rPr lang="en-ZA" sz="1600" b="1" spc="-10" dirty="0">
                          <a:effectLst/>
                          <a:latin typeface="Arial"/>
                          <a:ea typeface="Arial"/>
                          <a:cs typeface="Arial"/>
                        </a:rPr>
                        <a:t>i</a:t>
                      </a:r>
                      <a:r>
                        <a:rPr lang="en-ZA" sz="1600" b="1" spc="5" dirty="0">
                          <a:effectLst/>
                          <a:latin typeface="Arial"/>
                          <a:ea typeface="Arial"/>
                          <a:cs typeface="Arial"/>
                        </a:rPr>
                        <a:t>tie</a:t>
                      </a:r>
                      <a:r>
                        <a:rPr lang="en-ZA" sz="1600" b="1" dirty="0">
                          <a:effectLst/>
                          <a:latin typeface="Arial"/>
                          <a:ea typeface="Arial"/>
                          <a:cs typeface="Arial"/>
                        </a:rPr>
                        <a:t>s</a:t>
                      </a:r>
                      <a:endParaRPr lang="en-ZA" sz="16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07655">
                <a:tc>
                  <a:txBody>
                    <a:bodyPr/>
                    <a:lstStyle/>
                    <a:p>
                      <a:pPr marL="111125" marR="2794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600" dirty="0" smtClean="0"/>
                        <a:t>To implement competitive diving programmes in  two Districts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algn="just">
                        <a:spcAft>
                          <a:spcPts val="0"/>
                        </a:spcAft>
                      </a:pPr>
                      <a:r>
                        <a:rPr lang="en-ZA" sz="16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Chairs</a:t>
                      </a:r>
                      <a:r>
                        <a:rPr lang="en-ZA" sz="16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of two districts indicate their commitment to developing diving in their districts.</a:t>
                      </a:r>
                    </a:p>
                    <a:p>
                      <a:pPr marL="55880" algn="just">
                        <a:spcAft>
                          <a:spcPts val="0"/>
                        </a:spcAft>
                      </a:pPr>
                      <a:r>
                        <a:rPr lang="en-ZA" sz="16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Identification and training of District Diving Co-ordinators</a:t>
                      </a:r>
                    </a:p>
                    <a:p>
                      <a:pPr marL="55880" algn="just">
                        <a:spcAft>
                          <a:spcPts val="0"/>
                        </a:spcAft>
                      </a:pPr>
                      <a:r>
                        <a:rPr lang="en-ZA" sz="16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Identification of facilities</a:t>
                      </a:r>
                    </a:p>
                    <a:p>
                      <a:pPr marL="55880" algn="just">
                        <a:spcAft>
                          <a:spcPts val="0"/>
                        </a:spcAft>
                      </a:pPr>
                      <a:r>
                        <a:rPr lang="en-ZA" sz="16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Invitation to clubs and schools to forward names of athletes</a:t>
                      </a:r>
                    </a:p>
                    <a:p>
                      <a:pPr marL="55880" algn="just">
                        <a:spcAft>
                          <a:spcPts val="0"/>
                        </a:spcAft>
                      </a:pPr>
                      <a:r>
                        <a:rPr lang="en-ZA" sz="16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Implementation of beginners diving</a:t>
                      </a:r>
                      <a:r>
                        <a:rPr lang="en-ZA" sz="16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programme</a:t>
                      </a:r>
                      <a:endParaRPr lang="en-ZA" sz="16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50826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ZA" sz="1600" dirty="0" smtClean="0"/>
                        <a:t>To strengthen the junior fast tracking programme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just">
                        <a:spcAft>
                          <a:spcPts val="0"/>
                        </a:spcAft>
                      </a:pPr>
                      <a:r>
                        <a:rPr lang="en-ZA" sz="16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Selection of athletes from beginners programmes</a:t>
                      </a:r>
                      <a:endParaRPr lang="en-ZA" sz="1600" baseline="0" dirty="0" smtClean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55880" marR="69850" algn="just">
                        <a:spcAft>
                          <a:spcPts val="0"/>
                        </a:spcAft>
                      </a:pPr>
                      <a:r>
                        <a:rPr lang="en-ZA" sz="16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Bi-weekly training sessions </a:t>
                      </a:r>
                    </a:p>
                    <a:p>
                      <a:pPr marL="55880" marR="69850" algn="just">
                        <a:spcAft>
                          <a:spcPts val="0"/>
                        </a:spcAft>
                      </a:pPr>
                      <a:r>
                        <a:rPr lang="en-ZA" sz="16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Participation in provincial and national age group competitions</a:t>
                      </a:r>
                      <a:endParaRPr lang="en-ZA" sz="16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41396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ZA" sz="1600" dirty="0" smtClean="0"/>
                        <a:t>To ensure participation at the national championships and in national squads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just">
                        <a:spcAft>
                          <a:spcPts val="0"/>
                        </a:spcAft>
                      </a:pPr>
                      <a:r>
                        <a:rPr lang="en-ZA" sz="16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Establish a diving high performance unit </a:t>
                      </a:r>
                    </a:p>
                    <a:p>
                      <a:pPr marL="55880" marR="69850" algn="just">
                        <a:spcAft>
                          <a:spcPts val="0"/>
                        </a:spcAft>
                      </a:pPr>
                      <a:r>
                        <a:rPr lang="en-ZA" sz="16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Identification of coach</a:t>
                      </a:r>
                      <a:r>
                        <a:rPr lang="en-ZA" sz="16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and assistant coach</a:t>
                      </a:r>
                    </a:p>
                    <a:p>
                      <a:pPr marL="55880" marR="69850" algn="just">
                        <a:spcAft>
                          <a:spcPts val="0"/>
                        </a:spcAft>
                      </a:pPr>
                      <a:r>
                        <a:rPr lang="en-ZA" sz="16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Selection of athletes from Junior Fast Tracking Programme</a:t>
                      </a:r>
                    </a:p>
                    <a:p>
                      <a:pPr marL="55880" marR="69850" algn="just">
                        <a:spcAft>
                          <a:spcPts val="0"/>
                        </a:spcAft>
                      </a:pPr>
                      <a:r>
                        <a:rPr lang="en-ZA" sz="16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Participation in monthly district level competitions</a:t>
                      </a:r>
                    </a:p>
                    <a:p>
                      <a:pPr marL="55880" marR="69850" algn="just">
                        <a:spcAft>
                          <a:spcPts val="0"/>
                        </a:spcAft>
                      </a:pPr>
                      <a:r>
                        <a:rPr lang="en-ZA" sz="16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Selection of team for SSA Nationals</a:t>
                      </a:r>
                    </a:p>
                    <a:p>
                      <a:pPr marL="55880" marR="69850" algn="just">
                        <a:spcAft>
                          <a:spcPts val="0"/>
                        </a:spcAft>
                      </a:pPr>
                      <a:r>
                        <a:rPr lang="en-ZA" sz="16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Identification of top performance athletes for advanced training, scientific assessments and monitoring</a:t>
                      </a:r>
                      <a:endParaRPr lang="en-ZA" sz="16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 bwMode="auto">
          <a:xfrm>
            <a:off x="356565" y="404664"/>
            <a:ext cx="720080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just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ZA" kern="0" dirty="0" smtClean="0">
                <a:solidFill>
                  <a:srgbClr val="000000"/>
                </a:solidFill>
              </a:rPr>
              <a:t>Activities</a:t>
            </a:r>
            <a:endParaRPr lang="en-ZA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7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33584"/>
              </p:ext>
            </p:extLst>
          </p:nvPr>
        </p:nvGraphicFramePr>
        <p:xfrm>
          <a:off x="107502" y="592971"/>
          <a:ext cx="9036497" cy="635478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0931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52249">
                  <a:extLst>
                    <a:ext uri="{9D8B030D-6E8A-4147-A177-3AD203B41FA5}">
                      <a16:colId xmlns="" xmlns:a16="http://schemas.microsoft.com/office/drawing/2014/main" val="1568838024"/>
                    </a:ext>
                  </a:extLst>
                </a:gridCol>
                <a:gridCol w="2517173">
                  <a:extLst>
                    <a:ext uri="{9D8B030D-6E8A-4147-A177-3AD203B41FA5}">
                      <a16:colId xmlns="" xmlns:a16="http://schemas.microsoft.com/office/drawing/2014/main" val="3027905805"/>
                    </a:ext>
                  </a:extLst>
                </a:gridCol>
                <a:gridCol w="2073949">
                  <a:extLst>
                    <a:ext uri="{9D8B030D-6E8A-4147-A177-3AD203B41FA5}">
                      <a16:colId xmlns="" xmlns:a16="http://schemas.microsoft.com/office/drawing/2014/main" val="3509200227"/>
                    </a:ext>
                  </a:extLst>
                </a:gridCol>
              </a:tblGrid>
              <a:tr h="807426">
                <a:tc>
                  <a:txBody>
                    <a:bodyPr/>
                    <a:lstStyle/>
                    <a:p>
                      <a:pPr marL="111125" algn="l">
                        <a:spcAft>
                          <a:spcPts val="0"/>
                        </a:spcAft>
                      </a:pPr>
                      <a:r>
                        <a:rPr lang="en-ZA" sz="1300" b="1" spc="1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Objective</a:t>
                      </a:r>
                      <a:endParaRPr lang="en-ZA" sz="1300" b="1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802005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ZA" sz="1300" b="1" dirty="0">
                          <a:effectLst/>
                          <a:latin typeface="Arial"/>
                          <a:ea typeface="Arial"/>
                          <a:cs typeface="Arial"/>
                        </a:rPr>
                        <a:t>K</a:t>
                      </a:r>
                      <a:r>
                        <a:rPr lang="en-ZA" sz="1300" b="1" spc="5" dirty="0">
                          <a:effectLst/>
                          <a:latin typeface="Arial"/>
                          <a:ea typeface="Arial"/>
                          <a:cs typeface="Arial"/>
                        </a:rPr>
                        <a:t>e</a:t>
                      </a:r>
                      <a:r>
                        <a:rPr lang="en-ZA" sz="1300" b="1" dirty="0">
                          <a:effectLst/>
                          <a:latin typeface="Arial"/>
                          <a:ea typeface="Arial"/>
                          <a:cs typeface="Arial"/>
                        </a:rPr>
                        <a:t>y</a:t>
                      </a:r>
                      <a:r>
                        <a:rPr lang="en-ZA" sz="1300" b="1" spc="-5" dirty="0">
                          <a:effectLst/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ZA" sz="1300" b="1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Activities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802005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ZA" sz="13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Outputs and  Smart Targets</a:t>
                      </a:r>
                      <a:endParaRPr lang="en-ZA" sz="13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802005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ZA" sz="12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Resources</a:t>
                      </a:r>
                      <a:r>
                        <a:rPr lang="en-ZA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ZA" sz="12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Required </a:t>
                      </a:r>
                      <a:r>
                        <a:rPr lang="en-ZA" sz="1200" b="1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to </a:t>
                      </a:r>
                      <a:r>
                        <a:rPr lang="en-ZA" sz="1200" b="1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complete</a:t>
                      </a:r>
                      <a:r>
                        <a:rPr lang="en-ZA" sz="1200" b="1" kern="1200" baseline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ZA" sz="1200" b="1" kern="120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Activities</a:t>
                      </a:r>
                      <a:endParaRPr lang="en-ZA" sz="12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86015">
                <a:tc>
                  <a:txBody>
                    <a:bodyPr/>
                    <a:lstStyle/>
                    <a:p>
                      <a:pPr marL="111125" marR="2794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300" dirty="0" smtClean="0"/>
                        <a:t>To implement competitive diving programmes in  two Districts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3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Chairs</a:t>
                      </a: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of two districts indicate their commitment to developing diving in their districts.</a:t>
                      </a:r>
                    </a:p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Identification and training of District Diving Co-ordinators</a:t>
                      </a:r>
                    </a:p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Identification of facilities</a:t>
                      </a:r>
                    </a:p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Invitation to clubs and schools to forward names of athletes</a:t>
                      </a:r>
                    </a:p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3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Implementation of beginners diving</a:t>
                      </a: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programme</a:t>
                      </a:r>
                      <a:endParaRPr lang="en-ZA" sz="13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3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Two districts with programmes by 30 April 2023</a:t>
                      </a:r>
                      <a:endParaRPr lang="en-ZA" sz="13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3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Project Manager: Kim</a:t>
                      </a:r>
                    </a:p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3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Capital Costs: Trampoline – R20,000</a:t>
                      </a:r>
                    </a:p>
                    <a:p>
                      <a:pPr marL="55880" algn="l">
                        <a:spcAft>
                          <a:spcPts val="0"/>
                        </a:spcAft>
                      </a:pPr>
                      <a:r>
                        <a:rPr lang="en-ZA" sz="13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Operating Costs: Coaching Stipend – R5000 per month x 12 months – R60,000 </a:t>
                      </a:r>
                      <a:endParaRPr lang="en-ZA" sz="13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77994"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ZA" sz="1300" dirty="0" smtClean="0"/>
                        <a:t>To strengthen the junior fast tracking programme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Selection of athletes from beginners programmes</a:t>
                      </a:r>
                      <a:endParaRPr lang="en-ZA" sz="1300" baseline="0" dirty="0" smtClean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Bi-weekly training sessions 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Participation in provincial and national age group competitions</a:t>
                      </a:r>
                      <a:endParaRPr lang="en-ZA" sz="13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Criteria</a:t>
                      </a: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for squad finalised by 30 June 2022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Squad identified by 31 July 2022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100 % of squad attend Provincial Competition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70% of squad attend National competition</a:t>
                      </a:r>
                      <a:endParaRPr lang="en-ZA" sz="13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Project Manager: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Capital Costs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Operating Costs – Travel</a:t>
                      </a: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costs for athletes – R20,000</a:t>
                      </a:r>
                      <a:endParaRPr lang="en-ZA" sz="13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61820"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ZA" sz="1300" dirty="0" smtClean="0"/>
                        <a:t>To ensure participation at the national championships and in national squads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Establish a diving high performance unit 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Identification of coach</a:t>
                      </a: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and assistant coach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Selection of athletes from Junior Fast Tracking Programme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Participation in monthly district level competitions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Selection of team for SSA Nationals – March 2023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Identification of top performance athletes for advanced training, scientific assessments and monitoring</a:t>
                      </a:r>
                      <a:endParaRPr lang="en-ZA" sz="13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High Performance Plan prepared for 4 year</a:t>
                      </a: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period by 31 July 2022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Coach and Assistant coach criteria prepared by 30 June 2022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Coach and </a:t>
                      </a:r>
                      <a:r>
                        <a:rPr lang="en-ZA" sz="1300" baseline="0" dirty="0" err="1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Asst</a:t>
                      </a: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Coach identified by 31 March 2023 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HP Athletes identified by 31 August 2022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endParaRPr lang="en-ZA" sz="13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Project Manager: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Capital Costs</a:t>
                      </a:r>
                    </a:p>
                    <a:p>
                      <a:pPr marL="55880" marR="69850" algn="l">
                        <a:spcAft>
                          <a:spcPts val="0"/>
                        </a:spcAft>
                      </a:pPr>
                      <a:r>
                        <a:rPr lang="en-ZA" sz="13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Operating Costs Pool hire</a:t>
                      </a:r>
                      <a:r>
                        <a:rPr lang="en-ZA" sz="13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– R5000 per year, National travel support – R20,000, </a:t>
                      </a:r>
                      <a:endParaRPr lang="en-ZA" sz="13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 bwMode="auto">
          <a:xfrm>
            <a:off x="251520" y="-18073"/>
            <a:ext cx="720080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just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ZA" kern="0" dirty="0" smtClean="0">
                <a:solidFill>
                  <a:srgbClr val="000000"/>
                </a:solidFill>
              </a:rPr>
              <a:t>Activities and Budget Estimates</a:t>
            </a:r>
            <a:endParaRPr lang="en-ZA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36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356565" y="404664"/>
            <a:ext cx="720080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just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ZA" dirty="0" smtClean="0">
                <a:solidFill>
                  <a:srgbClr val="000000"/>
                </a:solidFill>
              </a:rPr>
              <a:t>KZN Diving Board:</a:t>
            </a:r>
          </a:p>
          <a:p>
            <a:pPr algn="l"/>
            <a:r>
              <a:rPr lang="en-ZA" dirty="0" smtClean="0">
                <a:solidFill>
                  <a:srgbClr val="000000"/>
                </a:solidFill>
              </a:rPr>
              <a:t>Challenges and Threats</a:t>
            </a:r>
            <a:endParaRPr lang="en-ZA" kern="0" dirty="0">
              <a:solidFill>
                <a:srgbClr val="00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ZA" dirty="0" smtClean="0"/>
              <a:t>Shortage </a:t>
            </a:r>
            <a:r>
              <a:rPr lang="en-ZA" dirty="0" smtClean="0"/>
              <a:t>of coaches in the Province</a:t>
            </a:r>
            <a:endParaRPr lang="en-ZA" dirty="0" smtClean="0"/>
          </a:p>
          <a:p>
            <a:r>
              <a:rPr lang="en-ZA" dirty="0" smtClean="0"/>
              <a:t>Lack of facilities with diving boards</a:t>
            </a:r>
          </a:p>
          <a:p>
            <a:r>
              <a:rPr lang="en-ZA" dirty="0" smtClean="0"/>
              <a:t>Shortage</a:t>
            </a:r>
            <a:r>
              <a:rPr lang="en-ZA" dirty="0" smtClean="0"/>
              <a:t> of judges </a:t>
            </a:r>
            <a:endParaRPr lang="en-ZA" dirty="0" smtClean="0"/>
          </a:p>
          <a:p>
            <a:r>
              <a:rPr lang="en-ZA" dirty="0" smtClean="0"/>
              <a:t>Parent involvement for the development divers</a:t>
            </a:r>
          </a:p>
          <a:p>
            <a:r>
              <a:rPr lang="en-ZA" dirty="0" smtClean="0"/>
              <a:t>Cost of transport for development divers to training and competitions</a:t>
            </a:r>
          </a:p>
          <a:p>
            <a:r>
              <a:rPr lang="en-ZA" dirty="0" smtClean="0"/>
              <a:t>Funding </a:t>
            </a:r>
          </a:p>
          <a:p>
            <a:pPr lvl="1"/>
            <a:r>
              <a:rPr lang="en-ZA" dirty="0" smtClean="0"/>
              <a:t>Fundraisers, corporate sponsorships (tax certificates?)</a:t>
            </a:r>
          </a:p>
          <a:p>
            <a:pPr marL="457200" lvl="1" indent="0">
              <a:buNone/>
            </a:pPr>
            <a:endParaRPr lang="en-ZA" dirty="0" smtClean="0"/>
          </a:p>
        </p:txBody>
      </p:sp>
    </p:spTree>
    <p:extLst>
      <p:ext uri="{BB962C8B-B14F-4D97-AF65-F5344CB8AC3E}">
        <p14:creationId xmlns:p14="http://schemas.microsoft.com/office/powerpoint/2010/main" val="177446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1028</TotalTime>
  <Words>518</Words>
  <Application>Microsoft Office PowerPoint</Application>
  <PresentationFormat>On-screen Show (4:3)</PresentationFormat>
  <Paragraphs>78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Our Mission</vt:lpstr>
      <vt:lpstr>Kwazulu-Natal Diving  Overall Aim </vt:lpstr>
      <vt:lpstr>DIVING: Objectives </vt:lpstr>
      <vt:lpstr>PowerPoint Presentation</vt:lpstr>
      <vt:lpstr>PowerPoint Presentation</vt:lpstr>
      <vt:lpstr>PowerPoint Presentation</vt:lpstr>
    </vt:vector>
  </TitlesOfParts>
  <Company>Umgeni Water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Mission</dc:title>
  <dc:creator>Peter Thompson</dc:creator>
  <cp:lastModifiedBy>Michaelis</cp:lastModifiedBy>
  <cp:revision>11</cp:revision>
  <dcterms:created xsi:type="dcterms:W3CDTF">2019-02-05T07:09:36Z</dcterms:created>
  <dcterms:modified xsi:type="dcterms:W3CDTF">2022-05-08T08:41:16Z</dcterms:modified>
</cp:coreProperties>
</file>