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58" r:id="rId4"/>
    <p:sldId id="262" r:id="rId5"/>
    <p:sldId id="269" r:id="rId6"/>
    <p:sldId id="271" r:id="rId7"/>
    <p:sldId id="272" r:id="rId8"/>
    <p:sldId id="273" r:id="rId9"/>
    <p:sldId id="265" r:id="rId10"/>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79" autoAdjust="0"/>
    <p:restoredTop sz="94660"/>
  </p:normalViewPr>
  <p:slideViewPr>
    <p:cSldViewPr>
      <p:cViewPr varScale="1">
        <p:scale>
          <a:sx n="64" d="100"/>
          <a:sy n="64" d="100"/>
        </p:scale>
        <p:origin x="162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EC4C19FC-C210-4834-BAD2-C849145251CC}" type="datetimeFigureOut">
              <a:rPr lang="en-ZA" smtClean="0"/>
              <a:t>2022/05/15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231043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EC4C19FC-C210-4834-BAD2-C849145251CC}" type="datetimeFigureOut">
              <a:rPr lang="en-ZA" smtClean="0"/>
              <a:t>2022/05/15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2156051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4C19FC-C210-4834-BAD2-C849145251CC}" type="datetimeFigureOut">
              <a:rPr lang="en-ZA" smtClean="0"/>
              <a:t>2022/05/15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651231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EC4C19FC-C210-4834-BAD2-C849145251CC}" type="datetimeFigureOut">
              <a:rPr lang="en-ZA" smtClean="0"/>
              <a:t>2022/05/15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622817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EC4C19FC-C210-4834-BAD2-C849145251CC}" type="datetimeFigureOut">
              <a:rPr lang="en-ZA" smtClean="0"/>
              <a:t>2022/05/15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3891575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EC4C19FC-C210-4834-BAD2-C849145251CC}" type="datetimeFigureOut">
              <a:rPr lang="en-ZA" smtClean="0"/>
              <a:t>2022/05/15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240991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4C19FC-C210-4834-BAD2-C849145251CC}" type="datetimeFigureOut">
              <a:rPr lang="en-ZA" smtClean="0"/>
              <a:t>2022/05/15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108819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4C19FC-C210-4834-BAD2-C849145251CC}" type="datetimeFigureOut">
              <a:rPr lang="en-ZA" smtClean="0"/>
              <a:t>2022/05/15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1408597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4C19FC-C210-4834-BAD2-C849145251CC}" type="datetimeFigureOut">
              <a:rPr lang="en-ZA" smtClean="0"/>
              <a:t>2022/05/15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32327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EC4C19FC-C210-4834-BAD2-C849145251CC}" type="datetimeFigureOut">
              <a:rPr lang="en-ZA" smtClean="0"/>
              <a:t>2022/05/15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331879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EC4C19FC-C210-4834-BAD2-C849145251CC}" type="datetimeFigureOut">
              <a:rPr lang="en-ZA" smtClean="0"/>
              <a:t>2022/05/15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0A7991B-C9D0-42AC-ADF3-6C1FB6580BD8}" type="slidenum">
              <a:rPr lang="en-ZA" smtClean="0"/>
              <a:t>‹#›</a:t>
            </a:fld>
            <a:endParaRPr lang="en-ZA"/>
          </a:p>
        </p:txBody>
      </p:sp>
    </p:spTree>
    <p:extLst>
      <p:ext uri="{BB962C8B-B14F-4D97-AF65-F5344CB8AC3E}">
        <p14:creationId xmlns:p14="http://schemas.microsoft.com/office/powerpoint/2010/main" val="3873252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C19FC-C210-4834-BAD2-C849145251CC}" type="datetimeFigureOut">
              <a:rPr lang="en-ZA" smtClean="0"/>
              <a:t>2022/05/15</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7991B-C9D0-42AC-ADF3-6C1FB6580BD8}" type="slidenum">
              <a:rPr lang="en-ZA" smtClean="0"/>
              <a:t>‹#›</a:t>
            </a:fld>
            <a:endParaRPr lang="en-ZA"/>
          </a:p>
        </p:txBody>
      </p:sp>
    </p:spTree>
    <p:extLst>
      <p:ext uri="{BB962C8B-B14F-4D97-AF65-F5344CB8AC3E}">
        <p14:creationId xmlns:p14="http://schemas.microsoft.com/office/powerpoint/2010/main" val="189102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A3C47C2-33A2-44B2-BEAB-FEB679075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3324"/>
            <a:ext cx="9144000" cy="686132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3">
            <a:extLst>
              <a:ext uri="{FF2B5EF4-FFF2-40B4-BE49-F238E27FC236}">
                <a16:creationId xmlns:a16="http://schemas.microsoft.com/office/drawing/2014/main" id="{AD182BA8-54AD-4D9F-8264-B0FA8BB47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35193" y="-479"/>
            <a:ext cx="7101526"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16">
            <a:extLst>
              <a:ext uri="{FF2B5EF4-FFF2-40B4-BE49-F238E27FC236}">
                <a16:creationId xmlns:a16="http://schemas.microsoft.com/office/drawing/2014/main" id="{4ED83379-0499-45E1-AB78-6AA230F96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6993732"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D9BDFD1-F9EB-E1CF-1CCA-4055256ECA0F}"/>
              </a:ext>
            </a:extLst>
          </p:cNvPr>
          <p:cNvSpPr>
            <a:spLocks noGrp="1"/>
          </p:cNvSpPr>
          <p:nvPr>
            <p:ph type="title"/>
          </p:nvPr>
        </p:nvSpPr>
        <p:spPr>
          <a:xfrm>
            <a:off x="603504" y="962246"/>
            <a:ext cx="4828275" cy="2322737"/>
          </a:xfrm>
        </p:spPr>
        <p:txBody>
          <a:bodyPr vert="horz" lIns="91440" tIns="45720" rIns="91440" bIns="45720" rtlCol="0" anchor="b">
            <a:normAutofit/>
          </a:bodyPr>
          <a:lstStyle/>
          <a:p>
            <a:pPr algn="l">
              <a:lnSpc>
                <a:spcPct val="90000"/>
              </a:lnSpc>
            </a:pPr>
            <a:r>
              <a:rPr lang="en-US" sz="4700" kern="1200" dirty="0">
                <a:solidFill>
                  <a:schemeClr val="tx1"/>
                </a:solidFill>
                <a:latin typeface="+mj-lt"/>
                <a:ea typeface="+mj-ea"/>
                <a:cs typeface="+mj-cs"/>
              </a:rPr>
              <a:t>KZN AQUATICS</a:t>
            </a:r>
            <a:br>
              <a:rPr lang="en-US" sz="4700" kern="1200" dirty="0">
                <a:solidFill>
                  <a:schemeClr val="tx1"/>
                </a:solidFill>
                <a:latin typeface="+mj-lt"/>
                <a:ea typeface="+mj-ea"/>
                <a:cs typeface="+mj-cs"/>
              </a:rPr>
            </a:br>
            <a:r>
              <a:rPr lang="en-US" sz="4700" kern="1200" dirty="0">
                <a:solidFill>
                  <a:schemeClr val="tx1"/>
                </a:solidFill>
                <a:latin typeface="+mj-lt"/>
                <a:ea typeface="+mj-ea"/>
                <a:cs typeface="+mj-cs"/>
              </a:rPr>
              <a:t>DISTRICT </a:t>
            </a:r>
            <a:br>
              <a:rPr lang="en-US" sz="4700" kern="1200" dirty="0">
                <a:solidFill>
                  <a:schemeClr val="tx1"/>
                </a:solidFill>
                <a:latin typeface="+mj-lt"/>
                <a:ea typeface="+mj-ea"/>
                <a:cs typeface="+mj-cs"/>
              </a:rPr>
            </a:br>
            <a:r>
              <a:rPr lang="en-US" sz="4700" kern="1200" dirty="0">
                <a:solidFill>
                  <a:schemeClr val="tx1"/>
                </a:solidFill>
                <a:latin typeface="+mj-lt"/>
                <a:ea typeface="+mj-ea"/>
                <a:cs typeface="+mj-cs"/>
              </a:rPr>
              <a:t>COMMISSIONS</a:t>
            </a:r>
          </a:p>
        </p:txBody>
      </p:sp>
    </p:spTree>
    <p:extLst>
      <p:ext uri="{BB962C8B-B14F-4D97-AF65-F5344CB8AC3E}">
        <p14:creationId xmlns:p14="http://schemas.microsoft.com/office/powerpoint/2010/main" val="143331298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C72B-12AD-3157-79D5-C05C6705045E}"/>
              </a:ext>
            </a:extLst>
          </p:cNvPr>
          <p:cNvSpPr>
            <a:spLocks noGrp="1"/>
          </p:cNvSpPr>
          <p:nvPr>
            <p:ph type="title"/>
          </p:nvPr>
        </p:nvSpPr>
        <p:spPr>
          <a:xfrm>
            <a:off x="-108520" y="188640"/>
            <a:ext cx="9252520" cy="1440160"/>
          </a:xfrm>
          <a:solidFill>
            <a:schemeClr val="accent1"/>
          </a:solidFill>
        </p:spPr>
        <p:txBody>
          <a:bodyPr>
            <a:normAutofit fontScale="90000"/>
          </a:bodyPr>
          <a:lstStyle/>
          <a:p>
            <a:br>
              <a:rPr lang="en-US" dirty="0"/>
            </a:br>
            <a:br>
              <a:rPr lang="en-US" dirty="0"/>
            </a:br>
            <a:br>
              <a:rPr lang="en-US" dirty="0"/>
            </a:br>
            <a:br>
              <a:rPr lang="en-US" dirty="0"/>
            </a:br>
            <a:r>
              <a:rPr lang="en-US" sz="6700" dirty="0"/>
              <a:t>OUR MISSION</a:t>
            </a:r>
            <a:br>
              <a:rPr lang="en-US" dirty="0"/>
            </a:br>
            <a:br>
              <a:rPr lang="en-US" dirty="0"/>
            </a:br>
            <a:br>
              <a:rPr lang="en-US" sz="1400" dirty="0">
                <a:latin typeface="+mn-lt"/>
              </a:rPr>
            </a:br>
            <a:r>
              <a:rPr lang="en-US" sz="2400" dirty="0">
                <a:latin typeface="+mn-lt"/>
              </a:rPr>
              <a:t>TO PROMOTE AQUATICS EXCELLENCE IN OUR DISTRISTRS </a:t>
            </a:r>
            <a:br>
              <a:rPr lang="en-US" sz="2400" dirty="0">
                <a:latin typeface="+mn-lt"/>
              </a:rPr>
            </a:br>
            <a:r>
              <a:rPr lang="en-US" sz="2400" dirty="0">
                <a:latin typeface="+mn-lt"/>
              </a:rPr>
              <a:t>THROUGH</a:t>
            </a:r>
            <a:br>
              <a:rPr lang="en-US" sz="2400" dirty="0">
                <a:latin typeface="+mn-lt"/>
              </a:rPr>
            </a:br>
            <a:r>
              <a:rPr lang="en-US" sz="2400" dirty="0">
                <a:latin typeface="+mn-lt"/>
              </a:rPr>
              <a:t>LTS SWIM AND WATER SAFETY PROGRAMS</a:t>
            </a:r>
            <a:br>
              <a:rPr lang="en-US" sz="2400" dirty="0">
                <a:latin typeface="+mn-lt"/>
              </a:rPr>
            </a:br>
            <a:r>
              <a:rPr lang="en-US" sz="2400" dirty="0">
                <a:latin typeface="+mn-lt"/>
              </a:rPr>
              <a:t>PROMOTE AQUATICS AT SCHOOL, COMMUNITY AND CLUB LEVELS</a:t>
            </a:r>
            <a:br>
              <a:rPr lang="en-US" sz="2400" dirty="0">
                <a:latin typeface="+mn-lt"/>
              </a:rPr>
            </a:br>
            <a:r>
              <a:rPr lang="en-US" sz="2400" dirty="0">
                <a:latin typeface="+mn-lt"/>
              </a:rPr>
              <a:t>PUT IN PLACE TRANSFORMATION PROGRAMS</a:t>
            </a:r>
            <a:br>
              <a:rPr lang="en-US" sz="2400" dirty="0">
                <a:latin typeface="+mn-lt"/>
              </a:rPr>
            </a:br>
            <a:r>
              <a:rPr lang="en-US" sz="2400" dirty="0">
                <a:latin typeface="+mn-lt"/>
              </a:rPr>
              <a:t>HOST AGE GROUP/INTER DISTRCIT GALAS</a:t>
            </a:r>
            <a:br>
              <a:rPr lang="en-US" sz="2400" dirty="0">
                <a:latin typeface="+mn-lt"/>
              </a:rPr>
            </a:br>
            <a:r>
              <a:rPr lang="en-US" sz="2400" dirty="0">
                <a:latin typeface="+mn-lt"/>
              </a:rPr>
              <a:t>PROVIDE EDUCATION AND TRAINING PROGRAMS</a:t>
            </a:r>
            <a:endParaRPr lang="en-ZA" dirty="0"/>
          </a:p>
        </p:txBody>
      </p:sp>
    </p:spTree>
    <p:extLst>
      <p:ext uri="{BB962C8B-B14F-4D97-AF65-F5344CB8AC3E}">
        <p14:creationId xmlns:p14="http://schemas.microsoft.com/office/powerpoint/2010/main" val="1616270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n-US" sz="3500">
                <a:solidFill>
                  <a:srgbClr val="FFFFFF"/>
                </a:solidFill>
              </a:rPr>
              <a:t>OVERALL AIM and OBJECTIVES</a:t>
            </a:r>
            <a:endParaRPr lang="en-ZA" sz="3500">
              <a:solidFill>
                <a:srgbClr val="FFFFFF"/>
              </a:solidFill>
            </a:endParaRPr>
          </a:p>
        </p:txBody>
      </p:sp>
      <p:sp>
        <p:nvSpPr>
          <p:cNvPr id="3" name="Content Placeholder 2"/>
          <p:cNvSpPr>
            <a:spLocks noGrp="1"/>
          </p:cNvSpPr>
          <p:nvPr>
            <p:ph idx="1"/>
          </p:nvPr>
        </p:nvSpPr>
        <p:spPr>
          <a:xfrm>
            <a:off x="1028699" y="2318197"/>
            <a:ext cx="7293023" cy="3683358"/>
          </a:xfrm>
        </p:spPr>
        <p:txBody>
          <a:bodyPr anchor="ctr">
            <a:normAutofit/>
          </a:bodyPr>
          <a:lstStyle/>
          <a:p>
            <a:pPr marL="0" indent="0">
              <a:buNone/>
            </a:pPr>
            <a:r>
              <a:rPr lang="en-US" sz="1700"/>
              <a:t>Transformation – Mentorship – Education and Training</a:t>
            </a:r>
          </a:p>
          <a:p>
            <a:pPr marL="0" indent="0">
              <a:buNone/>
            </a:pPr>
            <a:endParaRPr lang="en-US" sz="1700"/>
          </a:p>
          <a:p>
            <a:pPr marL="0" indent="0">
              <a:buNone/>
            </a:pPr>
            <a:r>
              <a:rPr lang="en-US" sz="1700"/>
              <a:t>Provide a safe environment for our athletes to grow in their sport</a:t>
            </a:r>
          </a:p>
          <a:p>
            <a:pPr marL="0" indent="0">
              <a:buNone/>
            </a:pPr>
            <a:endParaRPr lang="en-US" sz="1700"/>
          </a:p>
          <a:p>
            <a:pPr marL="0" indent="0">
              <a:buNone/>
            </a:pPr>
            <a:r>
              <a:rPr lang="en-US" sz="1700"/>
              <a:t>Increase number of  athletes to register</a:t>
            </a:r>
          </a:p>
          <a:p>
            <a:pPr marL="0" indent="0">
              <a:buNone/>
            </a:pPr>
            <a:endParaRPr lang="en-US" sz="1700"/>
          </a:p>
          <a:p>
            <a:pPr marL="0" indent="0">
              <a:buNone/>
            </a:pPr>
            <a:r>
              <a:rPr lang="en-US" sz="1700"/>
              <a:t>Host events for our Athletes to compete</a:t>
            </a:r>
          </a:p>
          <a:p>
            <a:pPr marL="0" indent="0">
              <a:buNone/>
            </a:pPr>
            <a:endParaRPr lang="en-US" sz="1700"/>
          </a:p>
          <a:p>
            <a:pPr marL="0" indent="0">
              <a:buNone/>
            </a:pPr>
            <a:r>
              <a:rPr lang="en-US" sz="1700"/>
              <a:t>Provide support for our coaches and LTS Swim instructors</a:t>
            </a:r>
          </a:p>
          <a:p>
            <a:pPr marL="0" indent="0">
              <a:buNone/>
            </a:pPr>
            <a:endParaRPr lang="en-US" sz="1700"/>
          </a:p>
          <a:p>
            <a:pPr marL="0" indent="0">
              <a:buNone/>
            </a:pPr>
            <a:endParaRPr lang="en-US" sz="1700"/>
          </a:p>
          <a:p>
            <a:pPr marL="0" indent="0">
              <a:buNone/>
            </a:pPr>
            <a:endParaRPr lang="en-US" sz="1700"/>
          </a:p>
          <a:p>
            <a:pPr marL="0" indent="0">
              <a:buNone/>
            </a:pPr>
            <a:endParaRPr lang="en-ZA" sz="1700"/>
          </a:p>
        </p:txBody>
      </p:sp>
    </p:spTree>
    <p:extLst>
      <p:ext uri="{BB962C8B-B14F-4D97-AF65-F5344CB8AC3E}">
        <p14:creationId xmlns:p14="http://schemas.microsoft.com/office/powerpoint/2010/main" val="2785978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bwMode="auto">
          <a:xfrm>
            <a:off x="524784" y="248038"/>
            <a:ext cx="5297791" cy="1159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lIns="91440" tIns="45720" rIns="91440" bIns="45720" numCol="1" rtlCol="0" anchor="ctr" anchorCtr="0" compatLnSpc="1">
            <a:prstTxWarp prst="textNoShape">
              <a:avLst/>
            </a:prstTxWarp>
            <a:normAutofit/>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lnSpc>
                <a:spcPct val="90000"/>
              </a:lnSpc>
              <a:spcAft>
                <a:spcPts val="600"/>
              </a:spcAft>
            </a:pPr>
            <a:r>
              <a:rPr lang="en-US" sz="3500" kern="1200">
                <a:solidFill>
                  <a:srgbClr val="FFFFFF"/>
                </a:solidFill>
                <a:latin typeface="+mj-lt"/>
                <a:ea typeface="+mj-ea"/>
                <a:cs typeface="+mj-cs"/>
              </a:rPr>
              <a:t>Activities</a:t>
            </a:r>
          </a:p>
        </p:txBody>
      </p:sp>
      <p:graphicFrame>
        <p:nvGraphicFramePr>
          <p:cNvPr id="4" name="Table 3"/>
          <p:cNvGraphicFramePr>
            <a:graphicFrameLocks noGrp="1"/>
          </p:cNvGraphicFramePr>
          <p:nvPr>
            <p:extLst>
              <p:ext uri="{D42A27DB-BD31-4B8C-83A1-F6EECF244321}">
                <p14:modId xmlns:p14="http://schemas.microsoft.com/office/powerpoint/2010/main" val="712813862"/>
              </p:ext>
            </p:extLst>
          </p:nvPr>
        </p:nvGraphicFramePr>
        <p:xfrm>
          <a:off x="324168" y="2018504"/>
          <a:ext cx="8495663" cy="4381755"/>
        </p:xfrm>
        <a:graphic>
          <a:graphicData uri="http://schemas.openxmlformats.org/drawingml/2006/table">
            <a:tbl>
              <a:tblPr firstRow="1" firstCol="1" lastRow="1" lastCol="1" bandRow="1" bandCol="1"/>
              <a:tblGrid>
                <a:gridCol w="2621260">
                  <a:extLst>
                    <a:ext uri="{9D8B030D-6E8A-4147-A177-3AD203B41FA5}">
                      <a16:colId xmlns:a16="http://schemas.microsoft.com/office/drawing/2014/main" val="20000"/>
                    </a:ext>
                  </a:extLst>
                </a:gridCol>
                <a:gridCol w="5874403">
                  <a:extLst>
                    <a:ext uri="{9D8B030D-6E8A-4147-A177-3AD203B41FA5}">
                      <a16:colId xmlns:a16="http://schemas.microsoft.com/office/drawing/2014/main" val="20001"/>
                    </a:ext>
                  </a:extLst>
                </a:gridCol>
              </a:tblGrid>
              <a:tr h="221235">
                <a:tc>
                  <a:txBody>
                    <a:bodyPr/>
                    <a:lstStyle/>
                    <a:p>
                      <a:pPr marL="111125" algn="just">
                        <a:spcAft>
                          <a:spcPts val="0"/>
                        </a:spcAft>
                      </a:pPr>
                      <a:r>
                        <a:rPr lang="en-ZA" sz="1300" b="1" spc="10">
                          <a:effectLst/>
                          <a:latin typeface="Arial"/>
                          <a:ea typeface="Arial"/>
                          <a:cs typeface="Arial"/>
                        </a:rPr>
                        <a:t>Objective</a:t>
                      </a:r>
                      <a:endParaRPr lang="en-ZA" sz="13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15340" marR="802005" algn="ctr">
                        <a:spcAft>
                          <a:spcPts val="0"/>
                        </a:spcAft>
                      </a:pPr>
                      <a:r>
                        <a:rPr lang="en-ZA" sz="1300" b="1">
                          <a:effectLst/>
                          <a:latin typeface="Arial"/>
                          <a:ea typeface="Arial"/>
                          <a:cs typeface="Arial"/>
                        </a:rPr>
                        <a:t>K</a:t>
                      </a:r>
                      <a:r>
                        <a:rPr lang="en-ZA" sz="1300" b="1" spc="5">
                          <a:effectLst/>
                          <a:latin typeface="Arial"/>
                          <a:ea typeface="Arial"/>
                          <a:cs typeface="Arial"/>
                        </a:rPr>
                        <a:t>e</a:t>
                      </a:r>
                      <a:r>
                        <a:rPr lang="en-ZA" sz="1300" b="1">
                          <a:effectLst/>
                          <a:latin typeface="Arial"/>
                          <a:ea typeface="Arial"/>
                          <a:cs typeface="Arial"/>
                        </a:rPr>
                        <a:t>y</a:t>
                      </a:r>
                      <a:r>
                        <a:rPr lang="en-ZA" sz="1300" b="1" spc="-5">
                          <a:effectLst/>
                          <a:latin typeface="Arial"/>
                          <a:ea typeface="Arial"/>
                          <a:cs typeface="Arial"/>
                        </a:rPr>
                        <a:t> </a:t>
                      </a:r>
                      <a:r>
                        <a:rPr lang="en-ZA" sz="1300" b="1" spc="-15">
                          <a:effectLst/>
                          <a:latin typeface="Arial"/>
                          <a:ea typeface="Arial"/>
                          <a:cs typeface="Arial"/>
                        </a:rPr>
                        <a:t>A</a:t>
                      </a:r>
                      <a:r>
                        <a:rPr lang="en-ZA" sz="1300" b="1" spc="-5">
                          <a:effectLst/>
                          <a:latin typeface="Arial"/>
                          <a:ea typeface="Arial"/>
                          <a:cs typeface="Arial"/>
                        </a:rPr>
                        <a:t>c</a:t>
                      </a:r>
                      <a:r>
                        <a:rPr lang="en-ZA" sz="1300" b="1" spc="5">
                          <a:effectLst/>
                          <a:latin typeface="Arial"/>
                          <a:ea typeface="Arial"/>
                          <a:cs typeface="Arial"/>
                        </a:rPr>
                        <a:t>tiv</a:t>
                      </a:r>
                      <a:r>
                        <a:rPr lang="en-ZA" sz="1300" b="1" spc="-10">
                          <a:effectLst/>
                          <a:latin typeface="Arial"/>
                          <a:ea typeface="Arial"/>
                          <a:cs typeface="Arial"/>
                        </a:rPr>
                        <a:t>i</a:t>
                      </a:r>
                      <a:r>
                        <a:rPr lang="en-ZA" sz="1300" b="1" spc="5">
                          <a:effectLst/>
                          <a:latin typeface="Arial"/>
                          <a:ea typeface="Arial"/>
                          <a:cs typeface="Arial"/>
                        </a:rPr>
                        <a:t>tie</a:t>
                      </a:r>
                      <a:r>
                        <a:rPr lang="en-ZA" sz="1300" b="1">
                          <a:effectLst/>
                          <a:latin typeface="Arial"/>
                          <a:ea typeface="Arial"/>
                          <a:cs typeface="Arial"/>
                        </a:rPr>
                        <a:t>s</a:t>
                      </a:r>
                      <a:endParaRPr lang="en-ZA" sz="13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75501">
                <a:tc>
                  <a:txBody>
                    <a:bodyPr/>
                    <a:lstStyle/>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300"/>
                        <a:t>Run Water Safety Programs</a:t>
                      </a:r>
                      <a:endParaRPr lang="en-ZA" sz="13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just">
                        <a:spcAft>
                          <a:spcPts val="0"/>
                        </a:spcAft>
                      </a:pPr>
                      <a:r>
                        <a:rPr lang="en-US" sz="1300" baseline="0">
                          <a:effectLst/>
                          <a:latin typeface="Arial"/>
                          <a:ea typeface="Calibri"/>
                          <a:cs typeface="Times New Roman"/>
                        </a:rPr>
                        <a:t>I</a:t>
                      </a:r>
                      <a:r>
                        <a:rPr lang="en-ZA" sz="1300" baseline="0">
                          <a:effectLst/>
                          <a:latin typeface="Arial"/>
                          <a:ea typeface="Calibri"/>
                          <a:cs typeface="Times New Roman"/>
                        </a:rPr>
                        <a:t>identify  2 schools nearest Municipal Pool (School Pool) identified for water safety program. </a:t>
                      </a:r>
                    </a:p>
                    <a:p>
                      <a:pPr marL="55880" algn="just">
                        <a:spcAft>
                          <a:spcPts val="0"/>
                        </a:spcAft>
                      </a:pPr>
                      <a:r>
                        <a:rPr lang="en-ZA" sz="1300" baseline="0">
                          <a:effectLst/>
                          <a:latin typeface="Arial"/>
                          <a:ea typeface="Calibri"/>
                          <a:cs typeface="Times New Roman"/>
                        </a:rPr>
                        <a:t>Contact Schools and send out invites to grade 4 pupils x 20 learners per school (as water safety is part of the grade 4 curriculum at school)</a:t>
                      </a:r>
                    </a:p>
                    <a:p>
                      <a:pPr marL="55880" algn="just">
                        <a:spcAft>
                          <a:spcPts val="0"/>
                        </a:spcAft>
                      </a:pPr>
                      <a:r>
                        <a:rPr lang="en-ZA" sz="1300" baseline="0">
                          <a:effectLst/>
                          <a:latin typeface="Arial"/>
                          <a:ea typeface="Calibri"/>
                          <a:cs typeface="Times New Roman"/>
                        </a:rPr>
                        <a:t>Run a LTS –water safety program for 3 months – at end of program host a gala for the learners </a:t>
                      </a:r>
                    </a:p>
                    <a:p>
                      <a:pPr marL="55880" algn="just">
                        <a:spcAft>
                          <a:spcPts val="0"/>
                        </a:spcAft>
                      </a:pPr>
                      <a:endParaRPr lang="en-ZA" sz="1300" baseline="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83124">
                <a:tc>
                  <a:txBody>
                    <a:bodyPr/>
                    <a:lstStyle/>
                    <a:p>
                      <a:pPr marL="0" indent="0">
                        <a:buFont typeface="+mj-lt"/>
                        <a:buNone/>
                      </a:pPr>
                      <a:r>
                        <a:rPr lang="en-US" sz="1300"/>
                        <a:t>I</a:t>
                      </a:r>
                      <a:r>
                        <a:rPr lang="en-ZA" sz="1300"/>
                        <a:t>Education and Training</a:t>
                      </a:r>
                    </a:p>
                    <a:p>
                      <a:pPr marL="0" indent="0">
                        <a:buFont typeface="+mj-lt"/>
                        <a:buNone/>
                      </a:pPr>
                      <a:endParaRPr lang="en-ZA" sz="1300"/>
                    </a:p>
                    <a:p>
                      <a:pPr marL="0" indent="0">
                        <a:buFont typeface="+mj-lt"/>
                        <a:buNone/>
                      </a:pPr>
                      <a:endParaRPr lang="en-ZA" sz="13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just">
                        <a:spcAft>
                          <a:spcPts val="0"/>
                        </a:spcAft>
                      </a:pPr>
                      <a:r>
                        <a:rPr lang="en-US" sz="1300">
                          <a:effectLst/>
                          <a:latin typeface="Arial"/>
                          <a:ea typeface="Calibri"/>
                          <a:cs typeface="Times New Roman"/>
                        </a:rPr>
                        <a:t>Run a LTS Swim instructors' program and encourage school swim teachers from District Schools to attend.</a:t>
                      </a:r>
                    </a:p>
                    <a:p>
                      <a:pPr marL="55880" marR="69850" algn="just">
                        <a:spcAft>
                          <a:spcPts val="0"/>
                        </a:spcAft>
                      </a:pPr>
                      <a:endParaRPr lang="en-US" sz="1300">
                        <a:effectLst/>
                        <a:latin typeface="Arial"/>
                        <a:ea typeface="Calibri"/>
                        <a:cs typeface="Times New Roman"/>
                      </a:endParaRPr>
                    </a:p>
                    <a:p>
                      <a:pPr marL="55880" marR="69850" algn="just">
                        <a:spcAft>
                          <a:spcPts val="0"/>
                        </a:spcAft>
                      </a:pPr>
                      <a:r>
                        <a:rPr lang="en-US" sz="1300">
                          <a:effectLst/>
                          <a:latin typeface="Arial"/>
                          <a:ea typeface="Calibri"/>
                          <a:cs typeface="Times New Roman"/>
                        </a:rPr>
                        <a:t>Technical online workshops – Timekeeping – encourage parents and educators to attend these course</a:t>
                      </a:r>
                    </a:p>
                    <a:p>
                      <a:pPr marL="55880" marR="69850" algn="just">
                        <a:spcAft>
                          <a:spcPts val="0"/>
                        </a:spcAft>
                      </a:pPr>
                      <a:endParaRPr lang="en-ZA" sz="13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67879">
                <a:tc>
                  <a:txBody>
                    <a:bodyPr/>
                    <a:lstStyle/>
                    <a:p>
                      <a:pPr marL="0" indent="0">
                        <a:buFont typeface="+mj-lt"/>
                        <a:buNone/>
                      </a:pPr>
                      <a:r>
                        <a:rPr lang="en-US" sz="1300"/>
                        <a:t>Registration drive to increase the number of black athletes </a:t>
                      </a:r>
                    </a:p>
                    <a:p>
                      <a:pPr marL="0" indent="0">
                        <a:buFont typeface="+mj-lt"/>
                        <a:buNone/>
                      </a:pPr>
                      <a:endParaRPr lang="en-US" sz="1300"/>
                    </a:p>
                    <a:p>
                      <a:pPr marL="0" indent="0">
                        <a:buFont typeface="+mj-lt"/>
                        <a:buNone/>
                      </a:pPr>
                      <a:r>
                        <a:rPr lang="en-US" sz="1300"/>
                        <a:t>Identify talent at the schools' galas</a:t>
                      </a:r>
                    </a:p>
                    <a:p>
                      <a:pPr marL="0" indent="0">
                        <a:buFont typeface="+mj-lt"/>
                        <a:buNone/>
                      </a:pPr>
                      <a:endParaRPr lang="en-US" sz="1300"/>
                    </a:p>
                    <a:p>
                      <a:pPr marL="0" indent="0">
                        <a:buFont typeface="+mj-lt"/>
                        <a:buNone/>
                      </a:pPr>
                      <a:r>
                        <a:rPr lang="en-US" sz="1300"/>
                        <a:t>Host LTS Swim School Galas</a:t>
                      </a:r>
                    </a:p>
                    <a:p>
                      <a:pPr marL="0" indent="0">
                        <a:buFont typeface="+mj-lt"/>
                        <a:buNone/>
                      </a:pPr>
                      <a:endParaRPr lang="en-US" sz="1300"/>
                    </a:p>
                    <a:p>
                      <a:pPr marL="0" indent="0">
                        <a:buFont typeface="+mj-lt"/>
                        <a:buNone/>
                      </a:pPr>
                      <a:r>
                        <a:rPr lang="en-US" sz="1300"/>
                        <a:t>.</a:t>
                      </a:r>
                      <a:endParaRPr lang="en-ZA" sz="13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just">
                        <a:spcAft>
                          <a:spcPts val="0"/>
                        </a:spcAft>
                      </a:pPr>
                      <a:r>
                        <a:rPr lang="en-US" sz="1300">
                          <a:effectLst/>
                          <a:latin typeface="Arial"/>
                          <a:ea typeface="Calibri"/>
                          <a:cs typeface="Times New Roman"/>
                        </a:rPr>
                        <a:t>Identify Talent at the water Safety program and encourage these athletes to register</a:t>
                      </a:r>
                    </a:p>
                    <a:p>
                      <a:pPr marL="55880" marR="69850" algn="just">
                        <a:spcAft>
                          <a:spcPts val="0"/>
                        </a:spcAft>
                      </a:pPr>
                      <a:endParaRPr lang="en-US" sz="1300">
                        <a:effectLst/>
                        <a:latin typeface="Arial"/>
                        <a:ea typeface="Calibri"/>
                        <a:cs typeface="Times New Roman"/>
                      </a:endParaRPr>
                    </a:p>
                    <a:p>
                      <a:pPr marL="55880" marR="69850" algn="just">
                        <a:spcAft>
                          <a:spcPts val="0"/>
                        </a:spcAft>
                      </a:pPr>
                      <a:r>
                        <a:rPr lang="en-US" sz="1300">
                          <a:effectLst/>
                          <a:latin typeface="Arial"/>
                          <a:ea typeface="Calibri"/>
                          <a:cs typeface="Times New Roman"/>
                        </a:rPr>
                        <a:t>Encourage these swimmers to register</a:t>
                      </a:r>
                    </a:p>
                    <a:p>
                      <a:pPr marL="55880" marR="69850" algn="just">
                        <a:spcAft>
                          <a:spcPts val="0"/>
                        </a:spcAft>
                      </a:pPr>
                      <a:endParaRPr lang="en-US" sz="1300">
                        <a:effectLst/>
                        <a:latin typeface="Arial"/>
                        <a:ea typeface="Calibri"/>
                        <a:cs typeface="Times New Roman"/>
                      </a:endParaRPr>
                    </a:p>
                    <a:p>
                      <a:pPr marL="55880" marR="69850" algn="just">
                        <a:spcAft>
                          <a:spcPts val="0"/>
                        </a:spcAft>
                      </a:pPr>
                      <a:endParaRPr lang="en-US" sz="1300">
                        <a:effectLst/>
                        <a:latin typeface="Arial"/>
                        <a:ea typeface="Calibri"/>
                        <a:cs typeface="Times New Roman"/>
                      </a:endParaRPr>
                    </a:p>
                    <a:p>
                      <a:pPr marL="55880" marR="69850" algn="just">
                        <a:spcAft>
                          <a:spcPts val="0"/>
                        </a:spcAft>
                      </a:pPr>
                      <a:r>
                        <a:rPr lang="en-US" sz="1300">
                          <a:effectLst/>
                          <a:latin typeface="Arial"/>
                          <a:ea typeface="Calibri"/>
                          <a:cs typeface="Times New Roman"/>
                        </a:rPr>
                        <a:t>Identify Talent </a:t>
                      </a:r>
                      <a:endParaRPr lang="en-ZA" sz="13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6678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bwMode="auto">
          <a:xfrm>
            <a:off x="524784" y="248038"/>
            <a:ext cx="5297791" cy="1159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lIns="91440" tIns="45720" rIns="91440" bIns="45720" numCol="1" rtlCol="0" anchor="ctr" anchorCtr="0" compatLnSpc="1">
            <a:prstTxWarp prst="textNoShape">
              <a:avLst/>
            </a:prstTxWarp>
            <a:normAutofit/>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lnSpc>
                <a:spcPct val="90000"/>
              </a:lnSpc>
              <a:spcAft>
                <a:spcPts val="600"/>
              </a:spcAft>
            </a:pPr>
            <a:r>
              <a:rPr lang="en-US" sz="3500" kern="1200">
                <a:solidFill>
                  <a:srgbClr val="FFFFFF"/>
                </a:solidFill>
                <a:latin typeface="+mj-lt"/>
                <a:ea typeface="+mj-ea"/>
                <a:cs typeface="+mj-cs"/>
              </a:rPr>
              <a:t>Activities</a:t>
            </a:r>
          </a:p>
        </p:txBody>
      </p:sp>
      <p:graphicFrame>
        <p:nvGraphicFramePr>
          <p:cNvPr id="4" name="Table 3"/>
          <p:cNvGraphicFramePr>
            <a:graphicFrameLocks noGrp="1"/>
          </p:cNvGraphicFramePr>
          <p:nvPr>
            <p:extLst>
              <p:ext uri="{D42A27DB-BD31-4B8C-83A1-F6EECF244321}">
                <p14:modId xmlns:p14="http://schemas.microsoft.com/office/powerpoint/2010/main" val="800712429"/>
              </p:ext>
            </p:extLst>
          </p:nvPr>
        </p:nvGraphicFramePr>
        <p:xfrm>
          <a:off x="324168" y="2310118"/>
          <a:ext cx="8495663" cy="3764512"/>
        </p:xfrm>
        <a:graphic>
          <a:graphicData uri="http://schemas.openxmlformats.org/drawingml/2006/table">
            <a:tbl>
              <a:tblPr firstRow="1" firstCol="1" lastRow="1" lastCol="1" bandRow="1" bandCol="1"/>
              <a:tblGrid>
                <a:gridCol w="3260263">
                  <a:extLst>
                    <a:ext uri="{9D8B030D-6E8A-4147-A177-3AD203B41FA5}">
                      <a16:colId xmlns:a16="http://schemas.microsoft.com/office/drawing/2014/main" val="20000"/>
                    </a:ext>
                  </a:extLst>
                </a:gridCol>
                <a:gridCol w="5235400">
                  <a:extLst>
                    <a:ext uri="{9D8B030D-6E8A-4147-A177-3AD203B41FA5}">
                      <a16:colId xmlns:a16="http://schemas.microsoft.com/office/drawing/2014/main" val="20001"/>
                    </a:ext>
                  </a:extLst>
                </a:gridCol>
              </a:tblGrid>
              <a:tr h="277512">
                <a:tc>
                  <a:txBody>
                    <a:bodyPr/>
                    <a:lstStyle/>
                    <a:p>
                      <a:pPr marL="111125" algn="just">
                        <a:spcAft>
                          <a:spcPts val="0"/>
                        </a:spcAft>
                      </a:pPr>
                      <a:r>
                        <a:rPr lang="en-ZA" sz="1600" b="1" spc="10">
                          <a:effectLst/>
                          <a:latin typeface="Arial"/>
                          <a:ea typeface="Arial"/>
                          <a:cs typeface="Arial"/>
                        </a:rPr>
                        <a:t>Objective</a:t>
                      </a:r>
                      <a:endParaRPr lang="en-ZA" sz="16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15340" marR="802005" algn="ctr">
                        <a:spcAft>
                          <a:spcPts val="0"/>
                        </a:spcAft>
                      </a:pPr>
                      <a:r>
                        <a:rPr lang="en-ZA" sz="1600" b="1">
                          <a:effectLst/>
                          <a:latin typeface="Arial"/>
                          <a:ea typeface="Arial"/>
                          <a:cs typeface="Arial"/>
                        </a:rPr>
                        <a:t>K</a:t>
                      </a:r>
                      <a:r>
                        <a:rPr lang="en-ZA" sz="1600" b="1" spc="5">
                          <a:effectLst/>
                          <a:latin typeface="Arial"/>
                          <a:ea typeface="Arial"/>
                          <a:cs typeface="Arial"/>
                        </a:rPr>
                        <a:t>e</a:t>
                      </a:r>
                      <a:r>
                        <a:rPr lang="en-ZA" sz="1600" b="1">
                          <a:effectLst/>
                          <a:latin typeface="Arial"/>
                          <a:ea typeface="Arial"/>
                          <a:cs typeface="Arial"/>
                        </a:rPr>
                        <a:t>y</a:t>
                      </a:r>
                      <a:r>
                        <a:rPr lang="en-ZA" sz="1600" b="1" spc="-5">
                          <a:effectLst/>
                          <a:latin typeface="Arial"/>
                          <a:ea typeface="Arial"/>
                          <a:cs typeface="Arial"/>
                        </a:rPr>
                        <a:t> </a:t>
                      </a:r>
                      <a:r>
                        <a:rPr lang="en-ZA" sz="1600" b="1" spc="-15">
                          <a:effectLst/>
                          <a:latin typeface="Arial"/>
                          <a:ea typeface="Arial"/>
                          <a:cs typeface="Arial"/>
                        </a:rPr>
                        <a:t>A</a:t>
                      </a:r>
                      <a:r>
                        <a:rPr lang="en-ZA" sz="1600" b="1" spc="-5">
                          <a:effectLst/>
                          <a:latin typeface="Arial"/>
                          <a:ea typeface="Arial"/>
                          <a:cs typeface="Arial"/>
                        </a:rPr>
                        <a:t>c</a:t>
                      </a:r>
                      <a:r>
                        <a:rPr lang="en-ZA" sz="1600" b="1" spc="5">
                          <a:effectLst/>
                          <a:latin typeface="Arial"/>
                          <a:ea typeface="Arial"/>
                          <a:cs typeface="Arial"/>
                        </a:rPr>
                        <a:t>tiv</a:t>
                      </a:r>
                      <a:r>
                        <a:rPr lang="en-ZA" sz="1600" b="1" spc="-10">
                          <a:effectLst/>
                          <a:latin typeface="Arial"/>
                          <a:ea typeface="Arial"/>
                          <a:cs typeface="Arial"/>
                        </a:rPr>
                        <a:t>i</a:t>
                      </a:r>
                      <a:r>
                        <a:rPr lang="en-ZA" sz="1600" b="1" spc="5">
                          <a:effectLst/>
                          <a:latin typeface="Arial"/>
                          <a:ea typeface="Arial"/>
                          <a:cs typeface="Arial"/>
                        </a:rPr>
                        <a:t>tie</a:t>
                      </a:r>
                      <a:r>
                        <a:rPr lang="en-ZA" sz="1600" b="1">
                          <a:effectLst/>
                          <a:latin typeface="Arial"/>
                          <a:ea typeface="Arial"/>
                          <a:cs typeface="Arial"/>
                        </a:rPr>
                        <a:t>s</a:t>
                      </a:r>
                      <a:endParaRPr lang="en-ZA" sz="16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84086">
                <a:tc>
                  <a:txBody>
                    <a:bodyPr/>
                    <a:lstStyle/>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600"/>
                        <a:t>Close co-operation between</a:t>
                      </a:r>
                    </a:p>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600"/>
                        <a:t>District – DBE – DSR – Sport confederation, and municipalities</a:t>
                      </a:r>
                    </a:p>
                    <a:p>
                      <a:pPr marL="111125" marR="27940" indent="0" algn="just" defTabSz="914400" rtl="0" eaLnBrk="1" fontAlgn="auto" latinLnBrk="0" hangingPunct="1">
                        <a:lnSpc>
                          <a:spcPct val="100000"/>
                        </a:lnSpc>
                        <a:spcBef>
                          <a:spcPts val="0"/>
                        </a:spcBef>
                        <a:spcAft>
                          <a:spcPts val="0"/>
                        </a:spcAft>
                        <a:buClrTx/>
                        <a:buSzTx/>
                        <a:buFontTx/>
                        <a:buNone/>
                        <a:tabLst/>
                        <a:defRPr/>
                      </a:pPr>
                      <a:endParaRPr lang="en-US" sz="1600"/>
                    </a:p>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600"/>
                        <a:t>To ensure that we have facilities to conduct these programs</a:t>
                      </a:r>
                      <a:endParaRPr lang="en-ZA" sz="16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just">
                        <a:spcAft>
                          <a:spcPts val="0"/>
                        </a:spcAft>
                      </a:pPr>
                      <a:r>
                        <a:rPr lang="en-US" sz="1600" baseline="0">
                          <a:effectLst/>
                          <a:latin typeface="Arial"/>
                          <a:ea typeface="Calibri"/>
                          <a:cs typeface="Times New Roman"/>
                        </a:rPr>
                        <a:t>Maintenance and providing pools to conduct programs – train pool staff with regards to pool maintenance – ensure that the lifeguards at pools are trained (can swim and have first aid and water rescue knowledge)</a:t>
                      </a:r>
                      <a:endParaRPr lang="en-ZA" sz="1600" baseline="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1457">
                <a:tc>
                  <a:txBody>
                    <a:bodyPr/>
                    <a:lstStyle/>
                    <a:p>
                      <a:pPr marL="0" indent="0">
                        <a:buFont typeface="+mj-lt"/>
                        <a:buNone/>
                      </a:pPr>
                      <a:endParaRPr lang="en-ZA" sz="1600"/>
                    </a:p>
                    <a:p>
                      <a:pPr marL="0" indent="0">
                        <a:buFont typeface="+mj-lt"/>
                        <a:buNone/>
                      </a:pPr>
                      <a:r>
                        <a:rPr lang="en-ZA" sz="1600"/>
                        <a:t>Run Water Safety programs</a:t>
                      </a:r>
                    </a:p>
                    <a:p>
                      <a:pPr marL="0" indent="0">
                        <a:buFont typeface="+mj-lt"/>
                        <a:buNone/>
                      </a:pPr>
                      <a:endParaRPr lang="en-ZA" sz="1600"/>
                    </a:p>
                    <a:p>
                      <a:pPr marL="0" indent="0">
                        <a:buFont typeface="+mj-lt"/>
                        <a:buNone/>
                      </a:pPr>
                      <a:r>
                        <a:rPr lang="en-ZA" sz="1600"/>
                        <a:t>Dams – Rivers - Sea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just">
                        <a:spcAft>
                          <a:spcPts val="0"/>
                        </a:spcAft>
                      </a:pPr>
                      <a:r>
                        <a:rPr lang="en-US" sz="1600">
                          <a:effectLst/>
                          <a:latin typeface="Arial"/>
                          <a:ea typeface="Calibri"/>
                          <a:cs typeface="Times New Roman"/>
                        </a:rPr>
                        <a:t>Dams and rivers – for rural townships that live close to dams and rivers</a:t>
                      </a:r>
                    </a:p>
                    <a:p>
                      <a:pPr marL="55880" marR="69850" algn="just">
                        <a:spcAft>
                          <a:spcPts val="0"/>
                        </a:spcAft>
                      </a:pPr>
                      <a:endParaRPr lang="en-US" sz="1600">
                        <a:effectLst/>
                        <a:latin typeface="Arial"/>
                        <a:ea typeface="Calibri"/>
                        <a:cs typeface="Times New Roman"/>
                      </a:endParaRPr>
                    </a:p>
                    <a:p>
                      <a:pPr marL="55880" marR="69850" algn="just">
                        <a:spcAft>
                          <a:spcPts val="0"/>
                        </a:spcAft>
                      </a:pPr>
                      <a:r>
                        <a:rPr lang="en-US" sz="1600">
                          <a:effectLst/>
                          <a:latin typeface="Arial"/>
                          <a:ea typeface="Calibri"/>
                          <a:cs typeface="Times New Roman"/>
                        </a:rPr>
                        <a:t>Sea – for all swimmers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01457">
                <a:tc>
                  <a:txBody>
                    <a:bodyPr/>
                    <a:lstStyle/>
                    <a:p>
                      <a:pPr marL="0" indent="0">
                        <a:buFont typeface="+mj-lt"/>
                        <a:buNone/>
                      </a:pPr>
                      <a:r>
                        <a:rPr lang="en-US" sz="1600"/>
                        <a:t>.</a:t>
                      </a:r>
                    </a:p>
                    <a:p>
                      <a:pPr marL="0" indent="0">
                        <a:buFont typeface="+mj-lt"/>
                        <a:buNone/>
                      </a:pPr>
                      <a:r>
                        <a:rPr lang="en-ZA" sz="1600"/>
                        <a:t>Running refresher course – New Rules and Regulations for swimming and gala protocol</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just">
                        <a:spcAft>
                          <a:spcPts val="0"/>
                        </a:spcAft>
                      </a:pPr>
                      <a:endParaRPr lang="en-US" sz="1600">
                        <a:effectLst/>
                        <a:latin typeface="Arial"/>
                        <a:ea typeface="Calibri"/>
                        <a:cs typeface="Times New Roman"/>
                      </a:endParaRPr>
                    </a:p>
                    <a:p>
                      <a:pPr marL="55880" marR="69850" algn="just">
                        <a:spcAft>
                          <a:spcPts val="0"/>
                        </a:spcAft>
                      </a:pPr>
                      <a:r>
                        <a:rPr lang="en-US" sz="1600">
                          <a:effectLst/>
                          <a:latin typeface="Arial"/>
                          <a:ea typeface="Calibri"/>
                          <a:cs typeface="Times New Roman"/>
                        </a:rPr>
                        <a:t>Encourage Head coaches to run clinics for club coaches and school coaches in their district so that all coaching staff are aware of all the rules and regulations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4639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bwMode="auto">
          <a:xfrm>
            <a:off x="524784" y="248038"/>
            <a:ext cx="5297791" cy="1159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lIns="91440" tIns="45720" rIns="91440" bIns="45720" numCol="1" rtlCol="0" anchor="ctr" anchorCtr="0" compatLnSpc="1">
            <a:prstTxWarp prst="textNoShape">
              <a:avLst/>
            </a:prstTxWarp>
            <a:normAutofit/>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lnSpc>
                <a:spcPct val="90000"/>
              </a:lnSpc>
              <a:spcAft>
                <a:spcPts val="600"/>
              </a:spcAft>
            </a:pPr>
            <a:r>
              <a:rPr lang="en-US" sz="3500" kern="1200">
                <a:solidFill>
                  <a:srgbClr val="FFFFFF"/>
                </a:solidFill>
                <a:latin typeface="+mj-lt"/>
                <a:ea typeface="+mj-ea"/>
                <a:cs typeface="+mj-cs"/>
              </a:rPr>
              <a:t>Activities</a:t>
            </a:r>
          </a:p>
        </p:txBody>
      </p:sp>
      <p:graphicFrame>
        <p:nvGraphicFramePr>
          <p:cNvPr id="4" name="Table 3"/>
          <p:cNvGraphicFramePr>
            <a:graphicFrameLocks noGrp="1"/>
          </p:cNvGraphicFramePr>
          <p:nvPr>
            <p:extLst>
              <p:ext uri="{D42A27DB-BD31-4B8C-83A1-F6EECF244321}">
                <p14:modId xmlns:p14="http://schemas.microsoft.com/office/powerpoint/2010/main" val="1666558268"/>
              </p:ext>
            </p:extLst>
          </p:nvPr>
        </p:nvGraphicFramePr>
        <p:xfrm>
          <a:off x="380976" y="1966293"/>
          <a:ext cx="8382047" cy="4452161"/>
        </p:xfrm>
        <a:graphic>
          <a:graphicData uri="http://schemas.openxmlformats.org/drawingml/2006/table">
            <a:tbl>
              <a:tblPr firstRow="1" firstCol="1" lastRow="1" lastCol="1" bandRow="1" bandCol="1">
                <a:solidFill>
                  <a:srgbClr val="F2F2F2">
                    <a:alpha val="30196"/>
                  </a:srgbClr>
                </a:solidFill>
              </a:tblPr>
              <a:tblGrid>
                <a:gridCol w="2381947">
                  <a:extLst>
                    <a:ext uri="{9D8B030D-6E8A-4147-A177-3AD203B41FA5}">
                      <a16:colId xmlns:a16="http://schemas.microsoft.com/office/drawing/2014/main" val="20000"/>
                    </a:ext>
                  </a:extLst>
                </a:gridCol>
                <a:gridCol w="6000100">
                  <a:extLst>
                    <a:ext uri="{9D8B030D-6E8A-4147-A177-3AD203B41FA5}">
                      <a16:colId xmlns:a16="http://schemas.microsoft.com/office/drawing/2014/main" val="20001"/>
                    </a:ext>
                  </a:extLst>
                </a:gridCol>
              </a:tblGrid>
              <a:tr h="585016">
                <a:tc>
                  <a:txBody>
                    <a:bodyPr/>
                    <a:lstStyle/>
                    <a:p>
                      <a:pPr marL="111125" algn="just">
                        <a:spcAft>
                          <a:spcPts val="0"/>
                        </a:spcAft>
                      </a:pPr>
                      <a:r>
                        <a:rPr lang="en-ZA" sz="1900" b="0" cap="none" spc="0">
                          <a:solidFill>
                            <a:schemeClr val="bg1"/>
                          </a:solidFill>
                          <a:effectLst/>
                          <a:latin typeface="Arial"/>
                          <a:ea typeface="Arial"/>
                          <a:cs typeface="Arial"/>
                        </a:rPr>
                        <a:t>Objective</a:t>
                      </a:r>
                      <a:endParaRPr lang="en-ZA" sz="1900" b="0" cap="none" spc="0">
                        <a:solidFill>
                          <a:schemeClr val="bg1"/>
                        </a:solidFill>
                        <a:effectLst/>
                        <a:latin typeface="Arial"/>
                        <a:ea typeface="Calibri"/>
                        <a:cs typeface="Times New Roman"/>
                      </a:endParaRPr>
                    </a:p>
                  </a:txBody>
                  <a:tcPr marL="160673" marR="0" marT="123595" marB="123595"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marL="815340" marR="802005" algn="l">
                        <a:spcAft>
                          <a:spcPts val="0"/>
                        </a:spcAft>
                      </a:pPr>
                      <a:r>
                        <a:rPr lang="en-ZA" sz="1900" b="0" cap="none" spc="0">
                          <a:solidFill>
                            <a:schemeClr val="bg1"/>
                          </a:solidFill>
                          <a:effectLst/>
                          <a:latin typeface="Arial"/>
                          <a:ea typeface="Arial"/>
                          <a:cs typeface="Arial"/>
                        </a:rPr>
                        <a:t>Key Activities</a:t>
                      </a:r>
                      <a:endParaRPr lang="en-ZA" sz="1900" b="0" cap="none" spc="0">
                        <a:solidFill>
                          <a:schemeClr val="bg1"/>
                        </a:solidFill>
                        <a:effectLst/>
                        <a:latin typeface="Arial"/>
                        <a:ea typeface="Calibri"/>
                        <a:cs typeface="Times New Roman"/>
                      </a:endParaRPr>
                    </a:p>
                  </a:txBody>
                  <a:tcPr marL="160673" marR="0" marT="123595" marB="123595"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10000"/>
                  </a:ext>
                </a:extLst>
              </a:tr>
              <a:tr h="2603731">
                <a:tc>
                  <a:txBody>
                    <a:bodyPr/>
                    <a:lstStyle/>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900" cap="none" spc="0">
                          <a:solidFill>
                            <a:schemeClr val="tx1"/>
                          </a:solidFill>
                        </a:rPr>
                        <a:t>HIGH PERFORMANCE</a:t>
                      </a:r>
                    </a:p>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900" cap="none" spc="0">
                          <a:solidFill>
                            <a:schemeClr val="tx1"/>
                          </a:solidFill>
                        </a:rPr>
                        <a:t>PROGRAM</a:t>
                      </a:r>
                    </a:p>
                    <a:p>
                      <a:pPr marL="111125" marR="27940" indent="0" algn="just" defTabSz="914400" rtl="0" eaLnBrk="1" fontAlgn="auto" latinLnBrk="0" hangingPunct="1">
                        <a:lnSpc>
                          <a:spcPct val="100000"/>
                        </a:lnSpc>
                        <a:spcBef>
                          <a:spcPts val="0"/>
                        </a:spcBef>
                        <a:spcAft>
                          <a:spcPts val="0"/>
                        </a:spcAft>
                        <a:buClrTx/>
                        <a:buSzTx/>
                        <a:buFontTx/>
                        <a:buNone/>
                        <a:tabLst/>
                        <a:defRPr/>
                      </a:pPr>
                      <a:endParaRPr lang="en-US" sz="1900" cap="none" spc="0">
                        <a:solidFill>
                          <a:schemeClr val="tx1"/>
                        </a:solidFill>
                      </a:endParaRPr>
                    </a:p>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900" cap="none" spc="0">
                          <a:solidFill>
                            <a:schemeClr val="tx1"/>
                          </a:solidFill>
                        </a:rPr>
                        <a:t>Level 3 swimmers to</a:t>
                      </a:r>
                    </a:p>
                    <a:p>
                      <a:pPr marL="111125" marR="27940" indent="0" algn="just" defTabSz="914400" rtl="0" eaLnBrk="1" fontAlgn="auto" latinLnBrk="0" hangingPunct="1">
                        <a:lnSpc>
                          <a:spcPct val="100000"/>
                        </a:lnSpc>
                        <a:spcBef>
                          <a:spcPts val="0"/>
                        </a:spcBef>
                        <a:spcAft>
                          <a:spcPts val="0"/>
                        </a:spcAft>
                        <a:buClrTx/>
                        <a:buSzTx/>
                        <a:buFontTx/>
                        <a:buNone/>
                        <a:tabLst/>
                        <a:defRPr/>
                      </a:pPr>
                      <a:r>
                        <a:rPr lang="en-US" sz="1900" cap="none" spc="0">
                          <a:solidFill>
                            <a:schemeClr val="tx1"/>
                          </a:solidFill>
                        </a:rPr>
                        <a:t>SA JNR Swimmers</a:t>
                      </a:r>
                    </a:p>
                  </a:txBody>
                  <a:tcPr marL="160673" marR="0" marT="123595" marB="123595">
                    <a:lnL w="38100" cap="flat" cmpd="sng" algn="ctr">
                      <a:no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pPr marL="55880" algn="l">
                        <a:spcAft>
                          <a:spcPts val="0"/>
                        </a:spcAft>
                      </a:pPr>
                      <a:r>
                        <a:rPr lang="en-US" sz="1900" b="0" cap="none" spc="0" baseline="0">
                          <a:solidFill>
                            <a:schemeClr val="tx1"/>
                          </a:solidFill>
                          <a:effectLst/>
                          <a:latin typeface="Arial"/>
                          <a:ea typeface="Calibri"/>
                          <a:cs typeface="Times New Roman"/>
                        </a:rPr>
                        <a:t>Identify top performing athletes from District clubs for advance training and monitoring</a:t>
                      </a:r>
                      <a:endParaRPr lang="en-ZA" sz="1900" b="0" cap="none" spc="0" baseline="0">
                        <a:solidFill>
                          <a:schemeClr val="tx1"/>
                        </a:solidFill>
                        <a:effectLst/>
                        <a:latin typeface="Arial"/>
                        <a:ea typeface="Calibri"/>
                        <a:cs typeface="Times New Roman"/>
                      </a:endParaRPr>
                    </a:p>
                  </a:txBody>
                  <a:tcPr marL="160673" marR="0" marT="123595" marB="123595">
                    <a:lnL w="6350" cap="flat" cmpd="sng" algn="ctr">
                      <a:solidFill>
                        <a:schemeClr val="tx1">
                          <a:lumMod val="75000"/>
                          <a:lumOff val="25000"/>
                        </a:schemeClr>
                      </a:solidFill>
                      <a:prstDash val="solid"/>
                    </a:lnL>
                    <a:lnR w="38100" cap="flat" cmpd="sng" algn="ctr">
                      <a:noFill/>
                      <a:prstDash val="solid"/>
                    </a:lnR>
                    <a:lnT w="38100" cmpd="sng">
                      <a:noFill/>
                    </a:lnT>
                    <a:lnB w="6350" cap="flat" cmpd="sng" algn="ctr">
                      <a:noFill/>
                      <a:prstDash val="solid"/>
                    </a:lnB>
                    <a:solidFill>
                      <a:srgbClr val="F2F2F2">
                        <a:alpha val="30196"/>
                      </a:srgbClr>
                    </a:solidFill>
                  </a:tcPr>
                </a:tc>
                <a:extLst>
                  <a:ext uri="{0D108BD9-81ED-4DB2-BD59-A6C34878D82A}">
                    <a16:rowId xmlns:a16="http://schemas.microsoft.com/office/drawing/2014/main" val="10001"/>
                  </a:ext>
                </a:extLst>
              </a:tr>
              <a:tr h="631707">
                <a:tc>
                  <a:txBody>
                    <a:bodyPr/>
                    <a:lstStyle/>
                    <a:p>
                      <a:pPr marL="0" indent="0">
                        <a:buFont typeface="+mj-lt"/>
                        <a:buNone/>
                      </a:pPr>
                      <a:endParaRPr lang="en-ZA" sz="1900" cap="none" spc="0">
                        <a:solidFill>
                          <a:schemeClr val="tx1"/>
                        </a:solidFill>
                      </a:endParaRPr>
                    </a:p>
                  </a:txBody>
                  <a:tcPr marL="160673" marR="0" marT="123595" marB="123595">
                    <a:lnL w="6350" cap="flat" cmpd="sng" algn="ctr">
                      <a:noFill/>
                      <a:prstDash val="solid"/>
                    </a:lnL>
                    <a:lnR w="6350" cap="flat" cmpd="sng" algn="ctr">
                      <a:noFill/>
                      <a:prstDash val="solid"/>
                    </a:lnR>
                    <a:lnT w="6350" cap="flat" cmpd="sng" algn="ctr">
                      <a:noFill/>
                      <a:prstDash val="solid"/>
                    </a:lnT>
                    <a:lnB w="19050" cap="flat" cmpd="sng" algn="ctr">
                      <a:solidFill>
                        <a:schemeClr val="accent1"/>
                      </a:solidFill>
                      <a:prstDash val="solid"/>
                    </a:lnB>
                    <a:solidFill>
                      <a:schemeClr val="bg1">
                        <a:lumMod val="95000"/>
                      </a:schemeClr>
                    </a:solidFill>
                  </a:tcPr>
                </a:tc>
                <a:tc>
                  <a:txBody>
                    <a:bodyPr/>
                    <a:lstStyle/>
                    <a:p>
                      <a:pPr marL="55880" marR="69850" algn="l">
                        <a:spcAft>
                          <a:spcPts val="0"/>
                        </a:spcAft>
                      </a:pPr>
                      <a:endParaRPr lang="en-US" sz="1900" b="0" cap="none" spc="0">
                        <a:solidFill>
                          <a:schemeClr val="tx1"/>
                        </a:solidFill>
                        <a:effectLst/>
                        <a:latin typeface="Arial"/>
                        <a:ea typeface="Calibri"/>
                        <a:cs typeface="Times New Roman"/>
                      </a:endParaRPr>
                    </a:p>
                  </a:txBody>
                  <a:tcPr marL="160673" marR="0" marT="123595" marB="123595">
                    <a:lnL w="6350" cap="flat" cmpd="sng" algn="ctr">
                      <a:noFill/>
                      <a:prstDash val="solid"/>
                    </a:lnL>
                    <a:lnR w="12700" cmpd="sng">
                      <a:noFill/>
                      <a:prstDash val="solid"/>
                    </a:lnR>
                    <a:lnT w="6350" cap="flat" cmpd="sng" algn="ctr">
                      <a:noFill/>
                      <a:prstDash val="solid"/>
                    </a:lnT>
                    <a:lnB w="19050" cap="flat" cmpd="sng" algn="ctr">
                      <a:solidFill>
                        <a:schemeClr val="accent1"/>
                      </a:solidFill>
                      <a:prstDash val="solid"/>
                    </a:lnB>
                    <a:solidFill>
                      <a:schemeClr val="bg1">
                        <a:lumMod val="95000"/>
                      </a:schemeClr>
                    </a:solidFill>
                  </a:tcPr>
                </a:tc>
                <a:extLst>
                  <a:ext uri="{0D108BD9-81ED-4DB2-BD59-A6C34878D82A}">
                    <a16:rowId xmlns:a16="http://schemas.microsoft.com/office/drawing/2014/main" val="10002"/>
                  </a:ext>
                </a:extLst>
              </a:tr>
              <a:tr h="631707">
                <a:tc>
                  <a:txBody>
                    <a:bodyPr/>
                    <a:lstStyle/>
                    <a:p>
                      <a:pPr marL="0" indent="0">
                        <a:buFont typeface="+mj-lt"/>
                        <a:buNone/>
                      </a:pPr>
                      <a:endParaRPr lang="en-ZA" sz="1900" b="1" cap="none" spc="0">
                        <a:solidFill>
                          <a:schemeClr val="tx1"/>
                        </a:solidFill>
                      </a:endParaRPr>
                    </a:p>
                  </a:txBody>
                  <a:tcPr marL="160673" marR="0" marT="123595" marB="123595">
                    <a:lnL w="19050" cap="flat" cmpd="sng" algn="ctr">
                      <a:noFill/>
                      <a:prstDash val="solid"/>
                    </a:lnL>
                    <a:lnR w="19050" cap="flat" cmpd="sng" algn="ctr">
                      <a:noFill/>
                      <a:prstDash val="solid"/>
                    </a:lnR>
                    <a:lnT w="19050" cap="flat" cmpd="sng" algn="ctr">
                      <a:solidFill>
                        <a:schemeClr val="accent1"/>
                      </a:solidFill>
                      <a:prstDash val="solid"/>
                    </a:lnT>
                    <a:lnB w="19050" cap="flat" cmpd="sng" algn="ctr">
                      <a:noFill/>
                      <a:prstDash val="solid"/>
                    </a:lnB>
                    <a:solidFill>
                      <a:schemeClr val="bg1">
                        <a:lumMod val="95000"/>
                      </a:schemeClr>
                    </a:solidFill>
                  </a:tcPr>
                </a:tc>
                <a:tc>
                  <a:txBody>
                    <a:bodyPr/>
                    <a:lstStyle/>
                    <a:p>
                      <a:pPr marL="55880" marR="69850" algn="l">
                        <a:spcAft>
                          <a:spcPts val="0"/>
                        </a:spcAft>
                      </a:pPr>
                      <a:endParaRPr lang="en-US" sz="1900" b="1" cap="none" spc="0">
                        <a:solidFill>
                          <a:schemeClr val="tx1"/>
                        </a:solidFill>
                        <a:effectLst/>
                        <a:latin typeface="Arial"/>
                        <a:ea typeface="Calibri"/>
                        <a:cs typeface="Times New Roman"/>
                      </a:endParaRPr>
                    </a:p>
                  </a:txBody>
                  <a:tcPr marL="160673" marR="0" marT="123595" marB="123595">
                    <a:lnL w="19050" cap="flat" cmpd="sng" algn="ctr">
                      <a:noFill/>
                      <a:prstDash val="solid"/>
                    </a:lnL>
                    <a:lnR w="19050" cap="flat" cmpd="sng" algn="ctr">
                      <a:noFill/>
                      <a:prstDash val="solid"/>
                    </a:lnR>
                    <a:lnT w="19050" cap="flat" cmpd="sng" algn="ctr">
                      <a:solidFill>
                        <a:schemeClr val="accent1"/>
                      </a:solidFill>
                      <a:prstDash val="solid"/>
                    </a:lnT>
                    <a:lnB w="19050" cap="flat" cmpd="sng" algn="ctr">
                      <a:noFill/>
                      <a:prstDash val="solid"/>
                    </a:lnB>
                    <a:solidFill>
                      <a:schemeClr val="bg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30702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D3C1482-7123-4378-ADD1-1746805B4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E2622D4-0564-42E8-9D19-089AE03F8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1122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B7A38854-901D-A26B-08E1-B66C0B5BCFA4}"/>
              </a:ext>
            </a:extLst>
          </p:cNvPr>
          <p:cNvSpPr>
            <a:spLocks noGrp="1"/>
          </p:cNvSpPr>
          <p:nvPr>
            <p:ph type="title"/>
          </p:nvPr>
        </p:nvSpPr>
        <p:spPr>
          <a:xfrm>
            <a:off x="707457" y="371683"/>
            <a:ext cx="7833569" cy="1325880"/>
          </a:xfrm>
        </p:spPr>
        <p:txBody>
          <a:bodyPr>
            <a:normAutofit/>
          </a:bodyPr>
          <a:lstStyle/>
          <a:p>
            <a:r>
              <a:rPr lang="en-US">
                <a:solidFill>
                  <a:schemeClr val="bg1"/>
                </a:solidFill>
              </a:rPr>
              <a:t>Activities and Budget Estimates</a:t>
            </a:r>
            <a:endParaRPr lang="en-ZA">
              <a:solidFill>
                <a:schemeClr val="bg1"/>
              </a:solidFill>
            </a:endParaRPr>
          </a:p>
        </p:txBody>
      </p:sp>
      <p:cxnSp>
        <p:nvCxnSpPr>
          <p:cNvPr id="13" name="Straight Connector 12">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577423"/>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41EC3EF7-8912-5369-30F3-37BD877775CA}"/>
              </a:ext>
            </a:extLst>
          </p:cNvPr>
          <p:cNvGraphicFramePr>
            <a:graphicFrameLocks noGrp="1"/>
          </p:cNvGraphicFramePr>
          <p:nvPr>
            <p:ph idx="1"/>
            <p:extLst>
              <p:ext uri="{D42A27DB-BD31-4B8C-83A1-F6EECF244321}">
                <p14:modId xmlns:p14="http://schemas.microsoft.com/office/powerpoint/2010/main" val="1001454948"/>
              </p:ext>
            </p:extLst>
          </p:nvPr>
        </p:nvGraphicFramePr>
        <p:xfrm>
          <a:off x="707457" y="2767415"/>
          <a:ext cx="7833572" cy="3269032"/>
        </p:xfrm>
        <a:graphic>
          <a:graphicData uri="http://schemas.openxmlformats.org/drawingml/2006/table">
            <a:tbl>
              <a:tblPr firstRow="1" firstCol="1" lastRow="1" lastCol="1" bandRow="1" bandCol="1"/>
              <a:tblGrid>
                <a:gridCol w="1439650">
                  <a:extLst>
                    <a:ext uri="{9D8B030D-6E8A-4147-A177-3AD203B41FA5}">
                      <a16:colId xmlns:a16="http://schemas.microsoft.com/office/drawing/2014/main" val="296885012"/>
                    </a:ext>
                  </a:extLst>
                </a:gridCol>
                <a:gridCol w="1950688">
                  <a:extLst>
                    <a:ext uri="{9D8B030D-6E8A-4147-A177-3AD203B41FA5}">
                      <a16:colId xmlns:a16="http://schemas.microsoft.com/office/drawing/2014/main" val="2499649301"/>
                    </a:ext>
                  </a:extLst>
                </a:gridCol>
                <a:gridCol w="1811750">
                  <a:extLst>
                    <a:ext uri="{9D8B030D-6E8A-4147-A177-3AD203B41FA5}">
                      <a16:colId xmlns:a16="http://schemas.microsoft.com/office/drawing/2014/main" val="3572568178"/>
                    </a:ext>
                  </a:extLst>
                </a:gridCol>
                <a:gridCol w="2631484">
                  <a:extLst>
                    <a:ext uri="{9D8B030D-6E8A-4147-A177-3AD203B41FA5}">
                      <a16:colId xmlns:a16="http://schemas.microsoft.com/office/drawing/2014/main" val="1642968042"/>
                    </a:ext>
                  </a:extLst>
                </a:gridCol>
              </a:tblGrid>
              <a:tr h="344364">
                <a:tc>
                  <a:txBody>
                    <a:bodyPr/>
                    <a:lstStyle/>
                    <a:p>
                      <a:pPr marL="111125" algn="l">
                        <a:spcAft>
                          <a:spcPts val="0"/>
                        </a:spcAft>
                      </a:pPr>
                      <a:r>
                        <a:rPr lang="en-ZA" sz="1000" b="1" spc="10">
                          <a:effectLst/>
                          <a:latin typeface="Arial"/>
                          <a:ea typeface="Arial"/>
                          <a:cs typeface="Arial"/>
                        </a:rPr>
                        <a:t>Objective</a:t>
                      </a:r>
                      <a:endParaRPr lang="en-ZA" sz="1000" b="1">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802005" algn="l" defTabSz="914400" rtl="0" eaLnBrk="1" latinLnBrk="0" hangingPunct="1">
                        <a:spcAft>
                          <a:spcPts val="0"/>
                        </a:spcAft>
                      </a:pPr>
                      <a:r>
                        <a:rPr lang="en-ZA" sz="1000" b="1">
                          <a:effectLst/>
                          <a:latin typeface="Arial"/>
                          <a:ea typeface="Arial"/>
                          <a:cs typeface="Arial"/>
                        </a:rPr>
                        <a:t>K</a:t>
                      </a:r>
                      <a:r>
                        <a:rPr lang="en-ZA" sz="1000" b="1" spc="5">
                          <a:effectLst/>
                          <a:latin typeface="Arial"/>
                          <a:ea typeface="Arial"/>
                          <a:cs typeface="Arial"/>
                        </a:rPr>
                        <a:t>e</a:t>
                      </a:r>
                      <a:r>
                        <a:rPr lang="en-ZA" sz="1000" b="1">
                          <a:effectLst/>
                          <a:latin typeface="Arial"/>
                          <a:ea typeface="Arial"/>
                          <a:cs typeface="Arial"/>
                        </a:rPr>
                        <a:t>y</a:t>
                      </a:r>
                      <a:r>
                        <a:rPr lang="en-ZA" sz="1000" b="1" spc="-5">
                          <a:effectLst/>
                          <a:latin typeface="Arial"/>
                          <a:ea typeface="Arial"/>
                          <a:cs typeface="Arial"/>
                        </a:rPr>
                        <a:t> </a:t>
                      </a:r>
                      <a:r>
                        <a:rPr lang="en-ZA" sz="1000" b="1" kern="1200">
                          <a:solidFill>
                            <a:schemeClr val="tx1"/>
                          </a:solidFill>
                          <a:effectLst/>
                          <a:latin typeface="Arial"/>
                          <a:ea typeface="Calibri"/>
                          <a:cs typeface="Times New Roman"/>
                        </a:rPr>
                        <a:t>Activities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802005" algn="l" defTabSz="914400" rtl="0" eaLnBrk="1" latinLnBrk="0" hangingPunct="1">
                        <a:spcAft>
                          <a:spcPts val="0"/>
                        </a:spcAft>
                      </a:pPr>
                      <a:r>
                        <a:rPr lang="en-ZA" sz="1000" b="1" kern="1200">
                          <a:solidFill>
                            <a:schemeClr val="tx1"/>
                          </a:solidFill>
                          <a:effectLst/>
                          <a:latin typeface="Arial"/>
                          <a:ea typeface="Calibri"/>
                          <a:cs typeface="Times New Roman"/>
                        </a:rPr>
                        <a:t>Outputs and  Smart Targets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802005" algn="l" defTabSz="914400" rtl="0" eaLnBrk="1" latinLnBrk="0" hangingPunct="1">
                        <a:spcAft>
                          <a:spcPts val="0"/>
                        </a:spcAft>
                      </a:pPr>
                      <a:r>
                        <a:rPr lang="en-ZA" sz="1000" b="1" kern="1200">
                          <a:solidFill>
                            <a:schemeClr val="tx1"/>
                          </a:solidFill>
                          <a:effectLst/>
                          <a:latin typeface="Arial"/>
                          <a:ea typeface="Calibri"/>
                          <a:cs typeface="Times New Roman"/>
                        </a:rPr>
                        <a:t>Resources</a:t>
                      </a:r>
                      <a:r>
                        <a:rPr lang="en-ZA" sz="1000" b="1" kern="1200" baseline="0">
                          <a:solidFill>
                            <a:schemeClr val="tx1"/>
                          </a:solidFill>
                          <a:effectLst/>
                          <a:latin typeface="Arial"/>
                          <a:ea typeface="Calibri"/>
                          <a:cs typeface="Times New Roman"/>
                        </a:rPr>
                        <a:t> </a:t>
                      </a:r>
                      <a:r>
                        <a:rPr lang="en-ZA" sz="1000" b="1" kern="1200">
                          <a:solidFill>
                            <a:schemeClr val="tx1"/>
                          </a:solidFill>
                          <a:effectLst/>
                          <a:latin typeface="Arial"/>
                          <a:ea typeface="Calibri"/>
                          <a:cs typeface="Times New Roman"/>
                        </a:rPr>
                        <a:t>Required to complete Activities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9865830"/>
                  </a:ext>
                </a:extLst>
              </a:tr>
              <a:tr h="1447783">
                <a:tc>
                  <a:txBody>
                    <a:bodyPr/>
                    <a:lstStyle/>
                    <a:p>
                      <a:pPr marL="111125" marR="27940" indent="0" algn="l" defTabSz="914400" rtl="0" eaLnBrk="1" fontAlgn="auto" latinLnBrk="0" hangingPunct="1">
                        <a:lnSpc>
                          <a:spcPct val="100000"/>
                        </a:lnSpc>
                        <a:spcBef>
                          <a:spcPts val="0"/>
                        </a:spcBef>
                        <a:spcAft>
                          <a:spcPts val="0"/>
                        </a:spcAft>
                        <a:buClrTx/>
                        <a:buSzTx/>
                        <a:buFontTx/>
                        <a:buNone/>
                        <a:tabLst/>
                        <a:defRPr/>
                      </a:pPr>
                      <a:r>
                        <a:rPr lang="en-US" sz="1000"/>
                        <a:t>I</a:t>
                      </a:r>
                      <a:r>
                        <a:rPr lang="en-ZA" sz="1000"/>
                        <a:t>mplement LTS program through our water safety program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l">
                        <a:spcAft>
                          <a:spcPts val="0"/>
                        </a:spcAft>
                      </a:pPr>
                      <a:endParaRPr lang="en-ZA" sz="1000" baseline="0">
                        <a:effectLst/>
                        <a:latin typeface="Arial"/>
                        <a:ea typeface="Calibri"/>
                        <a:cs typeface="Times New Roman"/>
                      </a:endParaRPr>
                    </a:p>
                    <a:p>
                      <a:pPr marL="55880" algn="l">
                        <a:spcAft>
                          <a:spcPts val="0"/>
                        </a:spcAft>
                      </a:pPr>
                      <a:r>
                        <a:rPr lang="en-ZA" sz="1000" baseline="0">
                          <a:effectLst/>
                          <a:latin typeface="Arial"/>
                          <a:ea typeface="Calibri"/>
                          <a:cs typeface="Times New Roman"/>
                        </a:rPr>
                        <a:t>Identification of LTS swim teacher and an assistant LTS swim teacher</a:t>
                      </a:r>
                    </a:p>
                    <a:p>
                      <a:pPr marL="55880" algn="l">
                        <a:spcAft>
                          <a:spcPts val="0"/>
                        </a:spcAft>
                      </a:pPr>
                      <a:r>
                        <a:rPr lang="en-ZA" sz="1000" baseline="0">
                          <a:effectLst/>
                          <a:latin typeface="Arial"/>
                          <a:ea typeface="Calibri"/>
                          <a:cs typeface="Times New Roman"/>
                        </a:rPr>
                        <a:t>Identification of facilities</a:t>
                      </a:r>
                    </a:p>
                    <a:p>
                      <a:pPr marL="55880" algn="l">
                        <a:spcAft>
                          <a:spcPts val="0"/>
                        </a:spcAft>
                      </a:pPr>
                      <a:r>
                        <a:rPr lang="en-ZA" sz="1000" baseline="0">
                          <a:effectLst/>
                          <a:latin typeface="Arial"/>
                          <a:ea typeface="Calibri"/>
                          <a:cs typeface="Times New Roman"/>
                        </a:rPr>
                        <a:t>Invitation to  schools to forward names of athletes</a:t>
                      </a:r>
                    </a:p>
                    <a:p>
                      <a:pPr marL="55880" algn="l">
                        <a:spcAft>
                          <a:spcPts val="0"/>
                        </a:spcAft>
                      </a:pPr>
                      <a:r>
                        <a:rPr lang="en-ZA" sz="1000">
                          <a:effectLst/>
                          <a:latin typeface="Arial"/>
                          <a:ea typeface="Calibri"/>
                          <a:cs typeface="Times New Roman"/>
                        </a:rPr>
                        <a:t>Implementation of the water safety program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l">
                        <a:spcAft>
                          <a:spcPts val="0"/>
                        </a:spcAft>
                      </a:pPr>
                      <a:r>
                        <a:rPr lang="en-US" sz="1000">
                          <a:effectLst/>
                          <a:latin typeface="Arial"/>
                          <a:ea typeface="Calibri"/>
                          <a:cs typeface="Times New Roman"/>
                        </a:rPr>
                        <a:t>W</a:t>
                      </a:r>
                      <a:r>
                        <a:rPr lang="en-ZA" sz="1000">
                          <a:effectLst/>
                          <a:latin typeface="Arial"/>
                          <a:ea typeface="Calibri"/>
                          <a:cs typeface="Times New Roman"/>
                        </a:rPr>
                        <a:t>ater Safety – LTS program to run over 3 months with a gala held at the end to incorporate the swimmers from all 6 of pools identified to run the program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l">
                        <a:spcAft>
                          <a:spcPts val="0"/>
                        </a:spcAft>
                      </a:pPr>
                      <a:r>
                        <a:rPr lang="en-ZA" sz="1000">
                          <a:effectLst/>
                          <a:latin typeface="Arial"/>
                          <a:ea typeface="Calibri"/>
                          <a:cs typeface="Times New Roman"/>
                        </a:rPr>
                        <a:t>Project Manager: Admin done by the district office</a:t>
                      </a:r>
                    </a:p>
                    <a:p>
                      <a:pPr marL="55880" algn="l">
                        <a:spcAft>
                          <a:spcPts val="0"/>
                        </a:spcAft>
                      </a:pPr>
                      <a:r>
                        <a:rPr lang="en-ZA" sz="1000">
                          <a:effectLst/>
                          <a:latin typeface="Arial"/>
                          <a:ea typeface="Calibri"/>
                          <a:cs typeface="Times New Roman"/>
                        </a:rPr>
                        <a:t>Capital Costs: Pool equipment i.e. kicker boards/pool noodles – R50400</a:t>
                      </a:r>
                    </a:p>
                    <a:p>
                      <a:pPr marL="55880" algn="l">
                        <a:spcAft>
                          <a:spcPts val="0"/>
                        </a:spcAft>
                      </a:pPr>
                      <a:r>
                        <a:rPr lang="en-ZA" sz="1000">
                          <a:effectLst/>
                          <a:latin typeface="Arial"/>
                          <a:ea typeface="Calibri"/>
                          <a:cs typeface="Times New Roman"/>
                        </a:rPr>
                        <a:t>Operating Costs: Coaching Stipend – R2400 per month x 12 swim instructors x 3 months  R72000 – Gala costs R18000 (hiring of equipment and refreshments for swimmers and officials)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5889776"/>
                  </a:ext>
                </a:extLst>
              </a:tr>
              <a:tr h="501996">
                <a:tc>
                  <a:txBody>
                    <a:bodyPr/>
                    <a:lstStyle/>
                    <a:p>
                      <a:pPr marL="0" indent="0" algn="l">
                        <a:buFont typeface="+mj-lt"/>
                        <a:buNone/>
                      </a:pPr>
                      <a:r>
                        <a:rPr lang="en-US" sz="1000"/>
                        <a:t>I</a:t>
                      </a:r>
                      <a:r>
                        <a:rPr lang="en-ZA" sz="1000"/>
                        <a:t>intermediate-Level 1 – Level 2</a:t>
                      </a:r>
                    </a:p>
                    <a:p>
                      <a:pPr marL="0" indent="0" algn="l">
                        <a:buFont typeface="+mj-lt"/>
                        <a:buNone/>
                      </a:pPr>
                      <a:endParaRPr lang="en-ZA" sz="10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ZA" sz="1000">
                          <a:effectLst/>
                          <a:latin typeface="Arial"/>
                          <a:ea typeface="Calibri"/>
                          <a:cs typeface="Times New Roman"/>
                        </a:rPr>
                        <a:t>Selection of athletes from beginners program and 3 clubs in district </a:t>
                      </a:r>
                      <a:endParaRPr lang="en-ZA" sz="1000" baseline="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baseline="0">
                          <a:effectLst/>
                          <a:latin typeface="Arial"/>
                          <a:ea typeface="Calibri"/>
                          <a:cs typeface="Times New Roman"/>
                        </a:rPr>
                        <a:t>Encourage swimmers to register with SSA and swim galas held in the district</a:t>
                      </a:r>
                      <a:endParaRPr lang="en-ZA" sz="1000" baseline="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a:effectLst/>
                          <a:latin typeface="Arial"/>
                          <a:ea typeface="Calibri"/>
                          <a:cs typeface="Times New Roman"/>
                        </a:rPr>
                        <a:t>Assist with travel costs if needed and apply for funding for registration fees via KZNA</a:t>
                      </a:r>
                      <a:endParaRPr lang="en-ZA" sz="10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099696"/>
                  </a:ext>
                </a:extLst>
              </a:tr>
              <a:tr h="974889">
                <a:tc>
                  <a:txBody>
                    <a:bodyPr/>
                    <a:lstStyle/>
                    <a:p>
                      <a:pPr marL="0" indent="0" algn="l">
                        <a:buFont typeface="+mj-lt"/>
                        <a:buNone/>
                      </a:pPr>
                      <a:r>
                        <a:rPr lang="en-US" sz="1000"/>
                        <a:t>Level 3 to SA jnr </a:t>
                      </a:r>
                      <a:endParaRPr lang="en-ZA" sz="10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a:effectLst/>
                          <a:latin typeface="Arial"/>
                          <a:ea typeface="Calibri"/>
                          <a:cs typeface="Times New Roman"/>
                        </a:rPr>
                        <a:t>Identify top swimmers from 3 clubs for advanced coaching and monitoring/support</a:t>
                      </a:r>
                      <a:endParaRPr lang="en-ZA" sz="10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ZA" sz="1000">
                          <a:effectLst/>
                          <a:latin typeface="Arial"/>
                          <a:ea typeface="Calibri"/>
                          <a:cs typeface="Times New Roman"/>
                        </a:rPr>
                        <a:t>High Performance Plan </a:t>
                      </a:r>
                      <a:endParaRPr lang="en-ZA" sz="1000" baseline="0">
                        <a:effectLst/>
                        <a:latin typeface="Arial"/>
                        <a:ea typeface="Calibri"/>
                        <a:cs typeface="Times New Roman"/>
                      </a:endParaRPr>
                    </a:p>
                    <a:p>
                      <a:pPr marL="55880" marR="69850" algn="l">
                        <a:spcAft>
                          <a:spcPts val="0"/>
                        </a:spcAft>
                      </a:pPr>
                      <a:r>
                        <a:rPr lang="en-ZA" sz="1000">
                          <a:effectLst/>
                          <a:latin typeface="Arial"/>
                          <a:ea typeface="Calibri"/>
                          <a:cs typeface="Times New Roman"/>
                        </a:rPr>
                        <a:t>Appoint a Head coach and Assistant coach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ZA" sz="1000">
                          <a:effectLst/>
                          <a:latin typeface="Arial"/>
                          <a:ea typeface="Calibri"/>
                          <a:cs typeface="Times New Roman"/>
                        </a:rPr>
                        <a:t>Identify a Project Manager: </a:t>
                      </a:r>
                    </a:p>
                    <a:p>
                      <a:pPr marL="55880" marR="69850" algn="l">
                        <a:spcAft>
                          <a:spcPts val="0"/>
                        </a:spcAft>
                      </a:pPr>
                      <a:r>
                        <a:rPr lang="en-ZA" sz="1000">
                          <a:effectLst/>
                          <a:latin typeface="Arial"/>
                          <a:ea typeface="Calibri"/>
                          <a:cs typeface="Times New Roman"/>
                        </a:rPr>
                        <a:t>Support swimmers with regards to travel and GE fees</a:t>
                      </a:r>
                    </a:p>
                    <a:p>
                      <a:pPr marL="55880" marR="69850" algn="l">
                        <a:spcAft>
                          <a:spcPts val="0"/>
                        </a:spcAft>
                      </a:pPr>
                      <a:endParaRPr lang="en-ZA" sz="1000">
                        <a:effectLst/>
                        <a:latin typeface="Arial"/>
                        <a:ea typeface="Calibri"/>
                        <a:cs typeface="Times New Roman"/>
                      </a:endParaRPr>
                    </a:p>
                    <a:p>
                      <a:pPr marL="55880" marR="69850" algn="l">
                        <a:spcAft>
                          <a:spcPts val="0"/>
                        </a:spcAft>
                      </a:pPr>
                      <a:r>
                        <a:rPr lang="en-ZA" sz="1000">
                          <a:effectLst/>
                          <a:latin typeface="Arial"/>
                          <a:ea typeface="Calibri"/>
                          <a:cs typeface="Times New Roman"/>
                        </a:rPr>
                        <a:t>Apply for funding for registration fees</a:t>
                      </a:r>
                    </a:p>
                    <a:p>
                      <a:pPr marL="55880" marR="69850" algn="l">
                        <a:spcAft>
                          <a:spcPts val="0"/>
                        </a:spcAft>
                      </a:pPr>
                      <a:endParaRPr lang="en-ZA" sz="100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1189237"/>
                  </a:ext>
                </a:extLst>
              </a:tr>
            </a:tbl>
          </a:graphicData>
        </a:graphic>
      </p:graphicFrame>
    </p:spTree>
    <p:extLst>
      <p:ext uri="{BB962C8B-B14F-4D97-AF65-F5344CB8AC3E}">
        <p14:creationId xmlns:p14="http://schemas.microsoft.com/office/powerpoint/2010/main" val="592608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D3C1482-7123-4378-ADD1-1746805B4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E2622D4-0564-42E8-9D19-089AE03F8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1122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1C2209BD-E4CF-3312-7BCE-3C9AFD2CA5B7}"/>
              </a:ext>
            </a:extLst>
          </p:cNvPr>
          <p:cNvSpPr>
            <a:spLocks noGrp="1"/>
          </p:cNvSpPr>
          <p:nvPr>
            <p:ph type="title"/>
          </p:nvPr>
        </p:nvSpPr>
        <p:spPr>
          <a:xfrm>
            <a:off x="707457" y="371683"/>
            <a:ext cx="7833569" cy="1325880"/>
          </a:xfrm>
        </p:spPr>
        <p:txBody>
          <a:bodyPr>
            <a:normAutofit/>
          </a:bodyPr>
          <a:lstStyle/>
          <a:p>
            <a:r>
              <a:rPr lang="en-US">
                <a:solidFill>
                  <a:schemeClr val="bg1"/>
                </a:solidFill>
              </a:rPr>
              <a:t>Activities and Budget Estimates</a:t>
            </a:r>
            <a:endParaRPr lang="en-ZA">
              <a:solidFill>
                <a:schemeClr val="bg1"/>
              </a:solidFill>
            </a:endParaRPr>
          </a:p>
        </p:txBody>
      </p:sp>
      <p:cxnSp>
        <p:nvCxnSpPr>
          <p:cNvPr id="13" name="Straight Connector 12">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577423"/>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0569CED0-0E76-AD7E-BCE0-C78489B51CED}"/>
              </a:ext>
            </a:extLst>
          </p:cNvPr>
          <p:cNvGraphicFramePr>
            <a:graphicFrameLocks noGrp="1"/>
          </p:cNvGraphicFramePr>
          <p:nvPr>
            <p:ph idx="1"/>
            <p:extLst>
              <p:ext uri="{D42A27DB-BD31-4B8C-83A1-F6EECF244321}">
                <p14:modId xmlns:p14="http://schemas.microsoft.com/office/powerpoint/2010/main" val="3575169565"/>
              </p:ext>
            </p:extLst>
          </p:nvPr>
        </p:nvGraphicFramePr>
        <p:xfrm>
          <a:off x="707457" y="2767415"/>
          <a:ext cx="7833572" cy="3292658"/>
        </p:xfrm>
        <a:graphic>
          <a:graphicData uri="http://schemas.openxmlformats.org/drawingml/2006/table">
            <a:tbl>
              <a:tblPr firstRow="1" firstCol="1" lastRow="1" lastCol="1" bandRow="1" bandCol="1"/>
              <a:tblGrid>
                <a:gridCol w="1439650">
                  <a:extLst>
                    <a:ext uri="{9D8B030D-6E8A-4147-A177-3AD203B41FA5}">
                      <a16:colId xmlns:a16="http://schemas.microsoft.com/office/drawing/2014/main" val="78878925"/>
                    </a:ext>
                  </a:extLst>
                </a:gridCol>
                <a:gridCol w="1950688">
                  <a:extLst>
                    <a:ext uri="{9D8B030D-6E8A-4147-A177-3AD203B41FA5}">
                      <a16:colId xmlns:a16="http://schemas.microsoft.com/office/drawing/2014/main" val="2436234093"/>
                    </a:ext>
                  </a:extLst>
                </a:gridCol>
                <a:gridCol w="1811750">
                  <a:extLst>
                    <a:ext uri="{9D8B030D-6E8A-4147-A177-3AD203B41FA5}">
                      <a16:colId xmlns:a16="http://schemas.microsoft.com/office/drawing/2014/main" val="4097945073"/>
                    </a:ext>
                  </a:extLst>
                </a:gridCol>
                <a:gridCol w="2631484">
                  <a:extLst>
                    <a:ext uri="{9D8B030D-6E8A-4147-A177-3AD203B41FA5}">
                      <a16:colId xmlns:a16="http://schemas.microsoft.com/office/drawing/2014/main" val="2523580063"/>
                    </a:ext>
                  </a:extLst>
                </a:gridCol>
              </a:tblGrid>
              <a:tr h="589577">
                <a:tc>
                  <a:txBody>
                    <a:bodyPr/>
                    <a:lstStyle/>
                    <a:p>
                      <a:pPr marL="111125" algn="l">
                        <a:spcAft>
                          <a:spcPts val="0"/>
                        </a:spcAft>
                      </a:pPr>
                      <a:r>
                        <a:rPr lang="en-ZA" sz="1000" b="1" spc="10">
                          <a:effectLst/>
                          <a:latin typeface="Arial"/>
                          <a:ea typeface="Arial"/>
                          <a:cs typeface="Arial"/>
                        </a:rPr>
                        <a:t>Objective</a:t>
                      </a:r>
                      <a:endParaRPr lang="en-ZA" sz="1000" b="1">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802005" algn="l" defTabSz="914400" rtl="0" eaLnBrk="1" latinLnBrk="0" hangingPunct="1">
                        <a:spcAft>
                          <a:spcPts val="0"/>
                        </a:spcAft>
                      </a:pPr>
                      <a:r>
                        <a:rPr lang="en-ZA" sz="1000" b="1">
                          <a:effectLst/>
                          <a:latin typeface="Arial"/>
                          <a:ea typeface="Arial"/>
                          <a:cs typeface="Arial"/>
                        </a:rPr>
                        <a:t>K</a:t>
                      </a:r>
                      <a:r>
                        <a:rPr lang="en-ZA" sz="1000" b="1" spc="5">
                          <a:effectLst/>
                          <a:latin typeface="Arial"/>
                          <a:ea typeface="Arial"/>
                          <a:cs typeface="Arial"/>
                        </a:rPr>
                        <a:t>e</a:t>
                      </a:r>
                      <a:r>
                        <a:rPr lang="en-ZA" sz="1000" b="1">
                          <a:effectLst/>
                          <a:latin typeface="Arial"/>
                          <a:ea typeface="Arial"/>
                          <a:cs typeface="Arial"/>
                        </a:rPr>
                        <a:t>y</a:t>
                      </a:r>
                      <a:r>
                        <a:rPr lang="en-ZA" sz="1000" b="1" spc="-5">
                          <a:effectLst/>
                          <a:latin typeface="Arial"/>
                          <a:ea typeface="Arial"/>
                          <a:cs typeface="Arial"/>
                        </a:rPr>
                        <a:t> </a:t>
                      </a:r>
                      <a:r>
                        <a:rPr lang="en-ZA" sz="1000" b="1" kern="1200">
                          <a:solidFill>
                            <a:schemeClr val="tx1"/>
                          </a:solidFill>
                          <a:effectLst/>
                          <a:latin typeface="Arial"/>
                          <a:ea typeface="Calibri"/>
                          <a:cs typeface="Times New Roman"/>
                        </a:rPr>
                        <a:t>Activities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802005" algn="l" defTabSz="914400" rtl="0" eaLnBrk="1" latinLnBrk="0" hangingPunct="1">
                        <a:spcAft>
                          <a:spcPts val="0"/>
                        </a:spcAft>
                      </a:pPr>
                      <a:r>
                        <a:rPr lang="en-ZA" sz="1000" b="1" kern="1200">
                          <a:solidFill>
                            <a:schemeClr val="tx1"/>
                          </a:solidFill>
                          <a:effectLst/>
                          <a:latin typeface="Arial"/>
                          <a:ea typeface="Calibri"/>
                          <a:cs typeface="Times New Roman"/>
                        </a:rPr>
                        <a:t>Outputs and  Smart Targets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802005" algn="l" defTabSz="914400" rtl="0" eaLnBrk="1" latinLnBrk="0" hangingPunct="1">
                        <a:spcAft>
                          <a:spcPts val="0"/>
                        </a:spcAft>
                      </a:pPr>
                      <a:r>
                        <a:rPr lang="en-ZA" sz="1000" b="1" kern="1200">
                          <a:solidFill>
                            <a:schemeClr val="tx1"/>
                          </a:solidFill>
                          <a:effectLst/>
                          <a:latin typeface="Arial"/>
                          <a:ea typeface="Calibri"/>
                          <a:cs typeface="Times New Roman"/>
                        </a:rPr>
                        <a:t>Resources</a:t>
                      </a:r>
                      <a:r>
                        <a:rPr lang="en-ZA" sz="1000" b="1" kern="1200" baseline="0">
                          <a:solidFill>
                            <a:schemeClr val="tx1"/>
                          </a:solidFill>
                          <a:effectLst/>
                          <a:latin typeface="Arial"/>
                          <a:ea typeface="Calibri"/>
                          <a:cs typeface="Times New Roman"/>
                        </a:rPr>
                        <a:t> </a:t>
                      </a:r>
                      <a:r>
                        <a:rPr lang="en-ZA" sz="1000" b="1" kern="1200">
                          <a:solidFill>
                            <a:schemeClr val="tx1"/>
                          </a:solidFill>
                          <a:effectLst/>
                          <a:latin typeface="Arial"/>
                          <a:ea typeface="Calibri"/>
                          <a:cs typeface="Times New Roman"/>
                        </a:rPr>
                        <a:t>Required to complete Activities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4556759"/>
                  </a:ext>
                </a:extLst>
              </a:tr>
              <a:tr h="1080120">
                <a:tc>
                  <a:txBody>
                    <a:bodyPr/>
                    <a:lstStyle/>
                    <a:p>
                      <a:pPr marL="111125" marR="27940" indent="0" algn="l" defTabSz="914400" rtl="0" eaLnBrk="1" fontAlgn="auto" latinLnBrk="0" hangingPunct="1">
                        <a:lnSpc>
                          <a:spcPct val="100000"/>
                        </a:lnSpc>
                        <a:spcBef>
                          <a:spcPts val="0"/>
                        </a:spcBef>
                        <a:spcAft>
                          <a:spcPts val="0"/>
                        </a:spcAft>
                        <a:buClrTx/>
                        <a:buSzTx/>
                        <a:buFontTx/>
                        <a:buNone/>
                        <a:tabLst/>
                        <a:defRPr/>
                      </a:pPr>
                      <a:r>
                        <a:rPr lang="en-US" sz="1000" dirty="0"/>
                        <a:t>Ocean – Dam – River</a:t>
                      </a:r>
                    </a:p>
                    <a:p>
                      <a:pPr marL="111125" marR="27940" indent="0" algn="l" defTabSz="914400" rtl="0" eaLnBrk="1" fontAlgn="auto" latinLnBrk="0" hangingPunct="1">
                        <a:lnSpc>
                          <a:spcPct val="100000"/>
                        </a:lnSpc>
                        <a:spcBef>
                          <a:spcPts val="0"/>
                        </a:spcBef>
                        <a:spcAft>
                          <a:spcPts val="0"/>
                        </a:spcAft>
                        <a:buClrTx/>
                        <a:buSzTx/>
                        <a:buFontTx/>
                        <a:buNone/>
                        <a:tabLst/>
                        <a:defRPr/>
                      </a:pPr>
                      <a:r>
                        <a:rPr lang="en-US" sz="1000" dirty="0"/>
                        <a:t>Water safety Campaigns</a:t>
                      </a:r>
                      <a:endParaRPr lang="en-ZA" sz="1000"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l">
                        <a:spcAft>
                          <a:spcPts val="0"/>
                        </a:spcAft>
                      </a:pPr>
                      <a:r>
                        <a:rPr lang="en-US" sz="1000" baseline="0" dirty="0">
                          <a:effectLst/>
                          <a:latin typeface="Arial"/>
                          <a:ea typeface="Calibri"/>
                          <a:cs typeface="Times New Roman"/>
                        </a:rPr>
                        <a:t>Identify – Transformation officer –to put together a team of swim instructors to assist</a:t>
                      </a:r>
                      <a:endParaRPr lang="en-ZA" sz="1000" baseline="0" dirty="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l">
                        <a:spcAft>
                          <a:spcPts val="0"/>
                        </a:spcAft>
                      </a:pPr>
                      <a:r>
                        <a:rPr lang="en-US" sz="1000" dirty="0">
                          <a:effectLst/>
                          <a:latin typeface="Arial"/>
                          <a:ea typeface="Calibri"/>
                          <a:cs typeface="Times New Roman"/>
                        </a:rPr>
                        <a:t>W</a:t>
                      </a:r>
                      <a:r>
                        <a:rPr lang="en-ZA" sz="1000" dirty="0" err="1">
                          <a:effectLst/>
                          <a:latin typeface="Arial"/>
                          <a:ea typeface="Calibri"/>
                          <a:cs typeface="Times New Roman"/>
                        </a:rPr>
                        <a:t>ater</a:t>
                      </a:r>
                      <a:r>
                        <a:rPr lang="en-ZA" sz="1000" dirty="0">
                          <a:effectLst/>
                          <a:latin typeface="Arial"/>
                          <a:ea typeface="Calibri"/>
                          <a:cs typeface="Times New Roman"/>
                        </a:rPr>
                        <a:t> Safety – aimed at rural areas and town ships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algn="l">
                        <a:spcAft>
                          <a:spcPts val="0"/>
                        </a:spcAft>
                      </a:pPr>
                      <a:r>
                        <a:rPr lang="en-ZA" sz="1000" dirty="0">
                          <a:effectLst/>
                          <a:latin typeface="Arial"/>
                          <a:ea typeface="Calibri"/>
                          <a:cs typeface="Times New Roman"/>
                        </a:rPr>
                        <a:t>Project Manager: Admin done by the district office – apply for funding or sponsors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6955079"/>
                  </a:ext>
                </a:extLst>
              </a:tr>
              <a:tr h="648072">
                <a:tc>
                  <a:txBody>
                    <a:bodyPr/>
                    <a:lstStyle/>
                    <a:p>
                      <a:pPr marL="0" indent="0" algn="l">
                        <a:buFont typeface="+mj-lt"/>
                        <a:buNone/>
                      </a:pPr>
                      <a:r>
                        <a:rPr lang="en-US" sz="1000" dirty="0"/>
                        <a:t> LTS – Galas in the Rural areas and townships</a:t>
                      </a:r>
                      <a:endParaRPr lang="en-ZA" sz="1000"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baseline="0" dirty="0">
                          <a:effectLst/>
                          <a:latin typeface="Arial"/>
                          <a:ea typeface="Calibri"/>
                          <a:cs typeface="Times New Roman"/>
                        </a:rPr>
                        <a:t>I</a:t>
                      </a:r>
                      <a:r>
                        <a:rPr lang="en-ZA" sz="1000" baseline="0" dirty="0">
                          <a:effectLst/>
                          <a:latin typeface="Arial"/>
                          <a:ea typeface="Calibri"/>
                          <a:cs typeface="Times New Roman"/>
                        </a:rPr>
                        <a:t>identify Pool and rural schools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baseline="0" dirty="0">
                          <a:effectLst/>
                          <a:latin typeface="Arial"/>
                          <a:ea typeface="Calibri"/>
                          <a:cs typeface="Times New Roman"/>
                        </a:rPr>
                        <a:t>Identifying of talent at these galas</a:t>
                      </a:r>
                      <a:endParaRPr lang="en-ZA" sz="1000" baseline="0" dirty="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dirty="0">
                          <a:effectLst/>
                          <a:latin typeface="Arial"/>
                          <a:ea typeface="Calibri"/>
                          <a:cs typeface="Times New Roman"/>
                        </a:rPr>
                        <a:t>Appoint a project manager – Admin to be done by district</a:t>
                      </a:r>
                    </a:p>
                    <a:p>
                      <a:pPr marL="55880" marR="69850" algn="l">
                        <a:spcAft>
                          <a:spcPts val="0"/>
                        </a:spcAft>
                      </a:pPr>
                      <a:r>
                        <a:rPr lang="en-US" sz="1000" dirty="0">
                          <a:effectLst/>
                          <a:latin typeface="Arial"/>
                          <a:ea typeface="Calibri"/>
                          <a:cs typeface="Times New Roman"/>
                        </a:rPr>
                        <a:t>Transport for learners/swimmers</a:t>
                      </a:r>
                      <a:endParaRPr lang="en-ZA" sz="1000" dirty="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6728107"/>
                  </a:ext>
                </a:extLst>
              </a:tr>
              <a:tr h="974889">
                <a:tc>
                  <a:txBody>
                    <a:bodyPr/>
                    <a:lstStyle/>
                    <a:p>
                      <a:pPr marL="0" indent="0" algn="l">
                        <a:buFont typeface="+mj-lt"/>
                        <a:buNone/>
                      </a:pPr>
                      <a:r>
                        <a:rPr lang="en-US" sz="1000" dirty="0"/>
                        <a:t>Mentorship programs</a:t>
                      </a:r>
                      <a:endParaRPr lang="en-ZA" sz="1000"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dirty="0">
                          <a:effectLst/>
                          <a:latin typeface="Arial"/>
                          <a:ea typeface="Calibri"/>
                          <a:cs typeface="Times New Roman"/>
                        </a:rPr>
                        <a:t>Identity Black swim coaches/technical officials and admin officials to be mentored by Districts</a:t>
                      </a:r>
                      <a:endParaRPr lang="en-ZA" sz="1000" dirty="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endParaRPr lang="en-ZA" sz="1000" baseline="0" dirty="0">
                        <a:effectLst/>
                        <a:latin typeface="Arial"/>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880" marR="69850" algn="l">
                        <a:spcAft>
                          <a:spcPts val="0"/>
                        </a:spcAft>
                      </a:pPr>
                      <a:r>
                        <a:rPr lang="en-US" sz="1000" dirty="0">
                          <a:effectLst/>
                          <a:latin typeface="Arial"/>
                          <a:ea typeface="Calibri"/>
                          <a:cs typeface="Times New Roman"/>
                        </a:rPr>
                        <a:t>P</a:t>
                      </a:r>
                      <a:r>
                        <a:rPr lang="en-ZA" sz="1000" dirty="0">
                          <a:effectLst/>
                          <a:latin typeface="Arial"/>
                          <a:ea typeface="Calibri"/>
                          <a:cs typeface="Times New Roman"/>
                        </a:rPr>
                        <a:t>ay Stipend for hours they have officiated/coached or assisted with admin at district office</a:t>
                      </a:r>
                    </a:p>
                    <a:p>
                      <a:pPr marL="55880" marR="69850" algn="l">
                        <a:spcAft>
                          <a:spcPts val="0"/>
                        </a:spcAft>
                      </a:pPr>
                      <a:endParaRPr lang="en-ZA" sz="1000" dirty="0">
                        <a:effectLst/>
                        <a:latin typeface="Arial"/>
                        <a:ea typeface="Calibri"/>
                        <a:cs typeface="Times New Roman"/>
                      </a:endParaRPr>
                    </a:p>
                    <a:p>
                      <a:pPr marL="55880" marR="69850" algn="l">
                        <a:spcAft>
                          <a:spcPts val="0"/>
                        </a:spcAft>
                      </a:pPr>
                      <a:r>
                        <a:rPr lang="en-ZA" sz="1000" dirty="0">
                          <a:effectLst/>
                          <a:latin typeface="Arial"/>
                          <a:ea typeface="Calibri"/>
                          <a:cs typeface="Times New Roman"/>
                        </a:rPr>
                        <a:t>Daily Rate R250.00</a:t>
                      </a:r>
                    </a:p>
                    <a:p>
                      <a:pPr marL="55880" marR="69850" algn="l">
                        <a:spcAft>
                          <a:spcPts val="0"/>
                        </a:spcAft>
                      </a:pPr>
                      <a:r>
                        <a:rPr lang="en-ZA" sz="1000" dirty="0">
                          <a:effectLst/>
                          <a:latin typeface="Arial"/>
                          <a:ea typeface="Calibri"/>
                          <a:cs typeface="Times New Roman"/>
                        </a:rPr>
                        <a:t>Hour Rate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9787317"/>
                  </a:ext>
                </a:extLst>
              </a:tr>
            </a:tbl>
          </a:graphicData>
        </a:graphic>
      </p:graphicFrame>
    </p:spTree>
    <p:extLst>
      <p:ext uri="{BB962C8B-B14F-4D97-AF65-F5344CB8AC3E}">
        <p14:creationId xmlns:p14="http://schemas.microsoft.com/office/powerpoint/2010/main" val="2693352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115616" y="548680"/>
            <a:ext cx="7557365"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just"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a:lstStyle>
          <a:p>
            <a:pPr algn="l"/>
            <a:r>
              <a:rPr lang="en-ZA" dirty="0">
                <a:solidFill>
                  <a:srgbClr val="000000"/>
                </a:solidFill>
              </a:rPr>
              <a:t>Challenges and Threats</a:t>
            </a:r>
          </a:p>
          <a:p>
            <a:pPr algn="l"/>
            <a:endParaRPr lang="en-ZA" sz="1800" kern="0" dirty="0">
              <a:solidFill>
                <a:srgbClr val="000000"/>
              </a:solidFill>
            </a:endParaRPr>
          </a:p>
          <a:p>
            <a:pPr marL="342900" indent="-342900" algn="l">
              <a:buAutoNum type="arabicPeriod"/>
            </a:pPr>
            <a:r>
              <a:rPr lang="en-ZA" sz="1800" kern="0" dirty="0">
                <a:solidFill>
                  <a:srgbClr val="000000"/>
                </a:solidFill>
              </a:rPr>
              <a:t>Lack of adequate municipal facilities to run programs/promote swimming</a:t>
            </a:r>
          </a:p>
          <a:p>
            <a:pPr marL="342900" indent="-342900" algn="l">
              <a:buAutoNum type="arabicPeriod"/>
            </a:pPr>
            <a:endParaRPr lang="en-ZA" sz="1800" kern="0" dirty="0">
              <a:solidFill>
                <a:srgbClr val="000000"/>
              </a:solidFill>
            </a:endParaRPr>
          </a:p>
          <a:p>
            <a:pPr marL="342900" indent="-342900" algn="l">
              <a:buAutoNum type="arabicPeriod"/>
            </a:pPr>
            <a:r>
              <a:rPr lang="en-ZA" sz="1800" kern="0" dirty="0">
                <a:solidFill>
                  <a:srgbClr val="000000"/>
                </a:solidFill>
              </a:rPr>
              <a:t>Transporting of black athletes to galas/water safety programs</a:t>
            </a:r>
          </a:p>
          <a:p>
            <a:pPr marL="342900" indent="-342900" algn="l">
              <a:buAutoNum type="arabicPeriod"/>
            </a:pPr>
            <a:endParaRPr lang="en-ZA" sz="1800" kern="0" dirty="0">
              <a:solidFill>
                <a:srgbClr val="000000"/>
              </a:solidFill>
            </a:endParaRPr>
          </a:p>
          <a:p>
            <a:pPr marL="342900" indent="-342900" algn="l">
              <a:buAutoNum type="arabicPeriod"/>
            </a:pPr>
            <a:r>
              <a:rPr lang="en-ZA" sz="1800" kern="0" dirty="0">
                <a:solidFill>
                  <a:srgbClr val="000000"/>
                </a:solidFill>
              </a:rPr>
              <a:t>Decrease in registration fees due to COVID and economic situation</a:t>
            </a:r>
          </a:p>
          <a:p>
            <a:pPr marL="342900" indent="-342900" algn="l">
              <a:buAutoNum type="arabicPeriod"/>
            </a:pPr>
            <a:endParaRPr lang="en-ZA" sz="1800" kern="0" dirty="0">
              <a:solidFill>
                <a:srgbClr val="000000"/>
              </a:solidFill>
            </a:endParaRPr>
          </a:p>
          <a:p>
            <a:pPr marL="342900" indent="-342900" algn="l">
              <a:buAutoNum type="arabicPeriod"/>
            </a:pPr>
            <a:endParaRPr lang="en-ZA" sz="1800" kern="0" dirty="0">
              <a:solidFill>
                <a:srgbClr val="000000"/>
              </a:solidFill>
            </a:endParaRPr>
          </a:p>
        </p:txBody>
      </p:sp>
    </p:spTree>
    <p:extLst>
      <p:ext uri="{BB962C8B-B14F-4D97-AF65-F5344CB8AC3E}">
        <p14:creationId xmlns:p14="http://schemas.microsoft.com/office/powerpoint/2010/main" val="1774466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833</Words>
  <Application>Microsoft Office PowerPoint</Application>
  <PresentationFormat>On-screen Show (4:3)</PresentationFormat>
  <Paragraphs>121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Tw Cen MT</vt:lpstr>
      <vt:lpstr>Office Theme</vt:lpstr>
      <vt:lpstr>KZN AQUATICS DISTRICT  COMMISSIONS</vt:lpstr>
      <vt:lpstr>    OUR MISSION   TO PROMOTE AQUATICS EXCELLENCE IN OUR DISTRISTRS  THROUGH LTS SWIM AND WATER SAFETY PROGRAMS PROMOTE AQUATICS AT SCHOOL, COMMUNITY AND CLUB LEVELS PUT IN PLACE TRANSFORMATION PROGRAMS HOST AGE GROUP/INTER DISTRCIT GALAS PROVIDE EDUCATION AND TRAINING PROGRAMS</vt:lpstr>
      <vt:lpstr>OVERALL AIM and OBJECTIVES</vt:lpstr>
      <vt:lpstr>PowerPoint Presentation</vt:lpstr>
      <vt:lpstr>PowerPoint Presentation</vt:lpstr>
      <vt:lpstr>PowerPoint Presentation</vt:lpstr>
      <vt:lpstr>Activities and Budget Estimates</vt:lpstr>
      <vt:lpstr>Activities and Budget Estimates</vt:lpstr>
      <vt:lpstr>PowerPoint Presentation</vt:lpstr>
    </vt:vector>
  </TitlesOfParts>
  <Company>Umgeni Water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Mission</dc:title>
  <dc:creator>Peter Thompson</dc:creator>
  <cp:lastModifiedBy>Kathy Boreham</cp:lastModifiedBy>
  <cp:revision>15</cp:revision>
  <cp:lastPrinted>2022-05-05T03:25:35Z</cp:lastPrinted>
  <dcterms:created xsi:type="dcterms:W3CDTF">2019-02-05T07:09:36Z</dcterms:created>
  <dcterms:modified xsi:type="dcterms:W3CDTF">2022-05-15T15:33:46Z</dcterms:modified>
</cp:coreProperties>
</file>