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1" r:id="rId6"/>
    <p:sldId id="263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04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605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123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281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157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99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81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859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27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879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325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C19FC-C210-4834-BAD2-C849145251CC}" type="datetimeFigureOut">
              <a:rPr lang="en-ZA" smtClean="0"/>
              <a:t>14/05/2022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991B-C9D0-42AC-ADF3-6C1FB6580BD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10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Debbie\Documents\UDA\NEW LOGO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3" t="8154" r="69356" b="77385"/>
          <a:stretch/>
        </p:blipFill>
        <p:spPr bwMode="auto">
          <a:xfrm>
            <a:off x="3491880" y="332656"/>
            <a:ext cx="1752600" cy="16649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29325" y="2708920"/>
            <a:ext cx="65567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ZA" sz="3200" dirty="0" smtClean="0"/>
              <a:t>KING CETSHWAYO DISTRICT AQUATICS</a:t>
            </a:r>
          </a:p>
          <a:p>
            <a:pPr algn="ctr"/>
            <a:endParaRPr lang="en-ZA" sz="3200" dirty="0"/>
          </a:p>
          <a:p>
            <a:pPr algn="ctr"/>
            <a:r>
              <a:rPr lang="en-ZA" sz="3200" dirty="0" smtClean="0"/>
              <a:t>STRATEGIC PLANNING 2022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1076252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dirty="0" smtClean="0"/>
              <a:t>Our Mission</a:t>
            </a:r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251520" y="1628800"/>
            <a:ext cx="8640960" cy="335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ZA" sz="2400" dirty="0" smtClean="0"/>
              <a:t>We endeavour to promote </a:t>
            </a:r>
            <a:r>
              <a:rPr lang="en-ZA" sz="2400" dirty="0"/>
              <a:t>and </a:t>
            </a:r>
            <a:r>
              <a:rPr lang="en-ZA" sz="2400" dirty="0" smtClean="0"/>
              <a:t>foster all aquatic sports </a:t>
            </a:r>
            <a:r>
              <a:rPr lang="en-ZA" sz="2400" dirty="0"/>
              <a:t>in the </a:t>
            </a:r>
            <a:r>
              <a:rPr lang="en-ZA" sz="2400" dirty="0" smtClean="0"/>
              <a:t>King </a:t>
            </a:r>
            <a:r>
              <a:rPr lang="en-ZA" sz="2400" dirty="0" err="1" smtClean="0"/>
              <a:t>Cetshwayo</a:t>
            </a:r>
            <a:r>
              <a:rPr lang="en-ZA" sz="2400" dirty="0" smtClean="0"/>
              <a:t> District </a:t>
            </a:r>
            <a:r>
              <a:rPr lang="en-ZA" sz="2400" dirty="0"/>
              <a:t>of KwaZulu-Natal, without discrimination on the grounds of age, race, religion or political affiliation</a:t>
            </a:r>
            <a:r>
              <a:rPr lang="en-ZA" sz="2400" dirty="0" smtClean="0"/>
              <a:t>. We want to shape the future </a:t>
            </a:r>
            <a:r>
              <a:rPr lang="en-ZA" sz="2400" dirty="0"/>
              <a:t>of aquatics by inspiring athletes of all ages to open their minds to various aquatic disciplines, discovering new knowledge and reconciling the needs of children through the </a:t>
            </a:r>
            <a:r>
              <a:rPr lang="en-ZA" sz="2400" dirty="0" smtClean="0"/>
              <a:t>sport.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43331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46094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ZA" dirty="0" smtClean="0"/>
              <a:t>KING CETSHWAYO DISTRICT AQUATICS</a:t>
            </a:r>
            <a:br>
              <a:rPr lang="en-ZA" dirty="0" smtClean="0"/>
            </a:br>
            <a:r>
              <a:rPr lang="en-ZA" dirty="0" smtClean="0"/>
              <a:t/>
            </a:r>
            <a:br>
              <a:rPr lang="en-ZA" dirty="0" smtClean="0"/>
            </a:br>
            <a:r>
              <a:rPr lang="en-ZA" dirty="0"/>
              <a:t/>
            </a:r>
            <a:br>
              <a:rPr lang="en-ZA" dirty="0"/>
            </a:br>
            <a:r>
              <a:rPr lang="en-ZA" dirty="0" smtClean="0"/>
              <a:t>Overall Aim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1520" y="2780928"/>
            <a:ext cx="7560840" cy="144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2400" dirty="0" smtClean="0"/>
              <a:t>To encourage the young to be part of the sport of aquatics from learn to swim to competition level and develop well grounded aquatic athletes</a:t>
            </a:r>
          </a:p>
        </p:txBody>
      </p:sp>
    </p:spTree>
    <p:extLst>
      <p:ext uri="{BB962C8B-B14F-4D97-AF65-F5344CB8AC3E}">
        <p14:creationId xmlns:p14="http://schemas.microsoft.com/office/powerpoint/2010/main" val="278597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56565" y="692696"/>
            <a:ext cx="846390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 smtClean="0"/>
              <a:t>KING CETSHWAYO DISTRICT AQUATICS </a:t>
            </a:r>
          </a:p>
          <a:p>
            <a:pPr algn="l"/>
            <a:endParaRPr lang="en-ZA" kern="0" dirty="0"/>
          </a:p>
          <a:p>
            <a:pPr algn="l"/>
            <a:r>
              <a:rPr lang="en-ZA" kern="0" dirty="0" smtClean="0"/>
              <a:t>Objectives</a:t>
            </a:r>
            <a:endParaRPr lang="en-ZA" kern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39552" y="2204864"/>
            <a:ext cx="7560840" cy="2448272"/>
          </a:xfrm>
        </p:spPr>
        <p:txBody>
          <a:bodyPr>
            <a:noAutofit/>
          </a:bodyPr>
          <a:lstStyle/>
          <a:p>
            <a:r>
              <a:rPr lang="en-ZA" sz="2400" dirty="0" smtClean="0"/>
              <a:t>To promote swimming at entry level by hosting LTS programmes</a:t>
            </a:r>
          </a:p>
          <a:p>
            <a:pPr marL="0" indent="0">
              <a:buNone/>
            </a:pPr>
            <a:endParaRPr lang="en-ZA" sz="2400" dirty="0" smtClean="0"/>
          </a:p>
          <a:p>
            <a:r>
              <a:rPr lang="en-ZA" sz="2400" dirty="0" smtClean="0"/>
              <a:t>Participation by all coaches in all areas to achieve a common goal</a:t>
            </a:r>
          </a:p>
          <a:p>
            <a:endParaRPr lang="en-ZA" sz="2400" dirty="0" smtClean="0"/>
          </a:p>
          <a:p>
            <a:r>
              <a:rPr lang="en-ZA" sz="2400" dirty="0" smtClean="0"/>
              <a:t>Community based programs to introduce the sport of aquatics </a:t>
            </a:r>
          </a:p>
          <a:p>
            <a:endParaRPr lang="en-ZA" sz="2400" dirty="0" smtClean="0"/>
          </a:p>
          <a:p>
            <a:r>
              <a:rPr lang="en-ZA" sz="2400" dirty="0" smtClean="0"/>
              <a:t>Close co-operation between the district and the municipality </a:t>
            </a:r>
            <a:r>
              <a:rPr lang="en-ZA" sz="2400" dirty="0" err="1" smtClean="0"/>
              <a:t>wrt</a:t>
            </a:r>
            <a:r>
              <a:rPr lang="en-ZA" sz="2400" dirty="0" smtClean="0"/>
              <a:t> LTS projects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87214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56564" y="404664"/>
            <a:ext cx="803185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 smtClean="0">
                <a:solidFill>
                  <a:srgbClr val="000000"/>
                </a:solidFill>
              </a:rPr>
              <a:t>KING CETSHWAYO DISTRICT AQUATICS</a:t>
            </a:r>
          </a:p>
          <a:p>
            <a:pPr algn="l"/>
            <a:r>
              <a:rPr lang="en-ZA" kern="0" dirty="0" smtClean="0">
                <a:solidFill>
                  <a:srgbClr val="000000"/>
                </a:solidFill>
              </a:rPr>
              <a:t>Activities </a:t>
            </a:r>
            <a:endParaRPr lang="en-ZA" kern="0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740432"/>
              </p:ext>
            </p:extLst>
          </p:nvPr>
        </p:nvGraphicFramePr>
        <p:xfrm>
          <a:off x="107504" y="1556793"/>
          <a:ext cx="8712968" cy="403988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1157">
                <a:tc>
                  <a:txBody>
                    <a:bodyPr/>
                    <a:lstStyle/>
                    <a:p>
                      <a:pPr marL="111125" algn="just">
                        <a:spcAft>
                          <a:spcPts val="0"/>
                        </a:spcAft>
                      </a:pPr>
                      <a:r>
                        <a:rPr lang="en-ZA" sz="1600" b="1" spc="1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5340" marR="802005" algn="ctr"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r>
                        <a:rPr lang="en-ZA" sz="16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en-ZA" sz="1600" b="1" spc="-15" dirty="0">
                          <a:effectLst/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lang="en-ZA" sz="1600" b="1" spc="-5" dirty="0">
                          <a:effectLst/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tiv</a:t>
                      </a:r>
                      <a:r>
                        <a:rPr lang="en-ZA" sz="1600" b="1" spc="-10" dirty="0">
                          <a:effectLst/>
                          <a:latin typeface="Arial"/>
                          <a:ea typeface="Arial"/>
                          <a:cs typeface="Arial"/>
                        </a:rPr>
                        <a:t>i</a:t>
                      </a:r>
                      <a:r>
                        <a:rPr lang="en-ZA" sz="1600" b="1" spc="5" dirty="0">
                          <a:effectLst/>
                          <a:latin typeface="Arial"/>
                          <a:ea typeface="Arial"/>
                          <a:cs typeface="Arial"/>
                        </a:rPr>
                        <a:t>tie</a:t>
                      </a:r>
                      <a:r>
                        <a:rPr lang="en-ZA" sz="1600" b="1" dirty="0">
                          <a:effectLst/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1556">
                <a:tc>
                  <a:txBody>
                    <a:bodyPr/>
                    <a:lstStyle/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 smtClean="0">
                          <a:latin typeface="+mn-lt"/>
                        </a:rPr>
                        <a:t>To promote swimming at entry level by hosting LTS programmes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800" dirty="0" smtClean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Joint programmes by KCDA, clubs and LTS Swim Schools </a:t>
                      </a:r>
                    </a:p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Close liaison with pre-schools and primary schools</a:t>
                      </a:r>
                    </a:p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Invitation to clubs and schools to attend these programmes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15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ZA" sz="1800" dirty="0" smtClean="0">
                          <a:latin typeface="+mn-lt"/>
                        </a:rPr>
                        <a:t>Participation by all coaches in all areas to achieve a common goal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800" dirty="0" smtClean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Planned interventions that includes all coaches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Incentives for coaches to</a:t>
                      </a:r>
                      <a:r>
                        <a:rPr lang="en-ZA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promote more participation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Sponsorship/bursary initiatives from coaches/clubs</a:t>
                      </a:r>
                      <a:endParaRPr lang="en-Z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41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ZA" sz="1800" dirty="0" smtClean="0">
                          <a:latin typeface="+mn-lt"/>
                        </a:rPr>
                        <a:t>Community based programs to introduce the sport of Swimming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800" dirty="0" smtClean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Level 0 gala’s at swimming pools in the rural areas.</a:t>
                      </a: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Special reference to disabled</a:t>
                      </a:r>
                      <a:r>
                        <a:rPr lang="en-ZA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athletes from </a:t>
                      </a:r>
                      <a:r>
                        <a:rPr lang="en-ZA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Thuthukani</a:t>
                      </a:r>
                      <a:r>
                        <a:rPr lang="en-ZA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School in </a:t>
                      </a:r>
                      <a:r>
                        <a:rPr lang="en-ZA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Empangeni</a:t>
                      </a:r>
                      <a:r>
                        <a:rPr lang="en-ZA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and surrounding areas</a:t>
                      </a:r>
                      <a:endParaRPr lang="en-ZA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endParaRPr lang="en-ZA" sz="1800" baseline="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endParaRPr lang="en-ZA" sz="1800" baseline="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324263"/>
              </p:ext>
            </p:extLst>
          </p:nvPr>
        </p:nvGraphicFramePr>
        <p:xfrm>
          <a:off x="107504" y="5596674"/>
          <a:ext cx="871296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807886128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1090376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Z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Close co-operation between the district and the municipality </a:t>
                      </a:r>
                      <a:r>
                        <a:rPr kumimoji="0" lang="en-ZA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wrt</a:t>
                      </a:r>
                      <a:r>
                        <a:rPr kumimoji="0" lang="en-Z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LTS projects</a:t>
                      </a:r>
                    </a:p>
                    <a:p>
                      <a:endParaRPr lang="en-ZA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800" b="0" dirty="0" smtClean="0">
                          <a:solidFill>
                            <a:schemeClr val="tx1"/>
                          </a:solidFill>
                        </a:rPr>
                        <a:t>Municipal</a:t>
                      </a:r>
                      <a:r>
                        <a:rPr lang="en-ZA" sz="1800" b="0" baseline="0" dirty="0" smtClean="0">
                          <a:solidFill>
                            <a:schemeClr val="tx1"/>
                          </a:solidFill>
                        </a:rPr>
                        <a:t> project whereby lifeguards do basic training at pools and introduce to clubs</a:t>
                      </a:r>
                      <a:endParaRPr lang="en-ZA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9704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36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56564" y="404664"/>
            <a:ext cx="810386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 smtClean="0">
                <a:solidFill>
                  <a:srgbClr val="000000"/>
                </a:solidFill>
              </a:rPr>
              <a:t>KING CETSHWAYO DISTRICT AQUATICS </a:t>
            </a:r>
            <a:r>
              <a:rPr lang="en-ZA" kern="0" dirty="0" smtClean="0">
                <a:solidFill>
                  <a:srgbClr val="000000"/>
                </a:solidFill>
              </a:rPr>
              <a:t>Outputs </a:t>
            </a:r>
            <a:endParaRPr lang="en-ZA" kern="0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609197"/>
              </p:ext>
            </p:extLst>
          </p:nvPr>
        </p:nvGraphicFramePr>
        <p:xfrm>
          <a:off x="107504" y="1412776"/>
          <a:ext cx="8136904" cy="423075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85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1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0303">
                <a:tc>
                  <a:txBody>
                    <a:bodyPr/>
                    <a:lstStyle/>
                    <a:p>
                      <a:pPr marL="111125" algn="just">
                        <a:spcAft>
                          <a:spcPts val="0"/>
                        </a:spcAft>
                      </a:pPr>
                      <a:r>
                        <a:rPr lang="en-ZA" sz="1600" b="1" spc="1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5340" marR="802005" algn="ctr">
                        <a:spcAft>
                          <a:spcPts val="0"/>
                        </a:spcAft>
                      </a:pPr>
                      <a:r>
                        <a:rPr lang="en-ZA" sz="1600" b="1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Measurable</a:t>
                      </a:r>
                      <a:r>
                        <a:rPr lang="en-ZA" sz="1600" b="1" baseline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 outputs</a:t>
                      </a:r>
                      <a:endParaRPr lang="en-ZA" sz="16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968">
                <a:tc>
                  <a:txBody>
                    <a:bodyPr/>
                    <a:lstStyle/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 smtClean="0">
                          <a:latin typeface="+mj-lt"/>
                        </a:rPr>
                        <a:t>To promote swimming at entry level by hosting LTS programmes</a:t>
                      </a:r>
                    </a:p>
                    <a:p>
                      <a:pPr marL="111125" marR="2794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800" dirty="0" smtClean="0">
                        <a:latin typeface="+mj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Visit 5</a:t>
                      </a:r>
                      <a:r>
                        <a:rPr lang="en-ZA" sz="18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pre and primary schools together with DSR to promote aquatics and extend invitations by 30 April 2023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9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ZA" sz="1800" dirty="0" smtClean="0">
                          <a:latin typeface="+mj-lt"/>
                        </a:rPr>
                        <a:t>Participation by all coaches in all areas to achieve a common goal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ZA" sz="1800" dirty="0" smtClean="0">
                        <a:latin typeface="+mj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Social</a:t>
                      </a:r>
                      <a:r>
                        <a:rPr lang="en-ZA" sz="18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platforms that includes all coaches sharing correspondence and planned events</a:t>
                      </a:r>
                      <a:endParaRPr lang="en-ZA" sz="180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55880" marR="69850" algn="just">
                        <a:spcAft>
                          <a:spcPts val="0"/>
                        </a:spcAft>
                      </a:pPr>
                      <a:r>
                        <a:rPr lang="en-ZA" sz="18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Coaches receiving</a:t>
                      </a:r>
                      <a:r>
                        <a:rPr lang="en-ZA" sz="18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rebates on entry fees from their own swimmers to specific social events – 3 Level 0 galas by 30 April 2022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15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ZA" sz="1800" dirty="0" smtClean="0">
                          <a:latin typeface="+mj-lt"/>
                        </a:rPr>
                        <a:t>Community based programs to introduce the sport of aquatics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6985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Awareness</a:t>
                      </a:r>
                      <a:r>
                        <a:rPr lang="en-ZA" sz="180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programs together with the municipality – 2 sessions by 30 April 2023</a:t>
                      </a:r>
                      <a:endParaRPr lang="en-ZA" sz="180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085464"/>
              </p:ext>
            </p:extLst>
          </p:nvPr>
        </p:nvGraphicFramePr>
        <p:xfrm>
          <a:off x="107504" y="5643530"/>
          <a:ext cx="8136904" cy="1214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767252267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3335390383"/>
                    </a:ext>
                  </a:extLst>
                </a:gridCol>
              </a:tblGrid>
              <a:tr h="1214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Z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Close co-operation between the district and the municipality </a:t>
                      </a:r>
                      <a:r>
                        <a:rPr kumimoji="0" lang="en-ZA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wrt</a:t>
                      </a:r>
                      <a:r>
                        <a:rPr kumimoji="0" lang="en-Z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LTS projects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800" b="0" dirty="0" smtClean="0">
                          <a:solidFill>
                            <a:schemeClr val="tx1"/>
                          </a:solidFill>
                        </a:rPr>
                        <a:t>Lifeguards at 5 municipal pools allocated 20 swimmers per rural area to offer basic</a:t>
                      </a:r>
                      <a:r>
                        <a:rPr lang="en-ZA" sz="1800" b="0" baseline="0" dirty="0" smtClean="0">
                          <a:solidFill>
                            <a:schemeClr val="tx1"/>
                          </a:solidFill>
                        </a:rPr>
                        <a:t> LTS classes and swimmers are introduces to the district and clubs – currently till April 2023</a:t>
                      </a:r>
                      <a:endParaRPr lang="en-ZA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077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19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56564" y="404664"/>
            <a:ext cx="8787435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ZA" dirty="0" smtClean="0">
                <a:solidFill>
                  <a:srgbClr val="000000"/>
                </a:solidFill>
              </a:rPr>
              <a:t>KING CETSHWAYO DISTRICT AQUATICS Challenges and Threats</a:t>
            </a:r>
            <a:endParaRPr lang="en-ZA" kern="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340768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Decrease in total athletes due to the national financial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 difficulties and cost of living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The pandemic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Very little if any sponsorship support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Swimming has become a very expensive sport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especially with more than one per swimmer family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Not all coaches are prepared to offer lessons free of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 charge which result in low numbers of black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 swimmers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446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508</Words>
  <Application>Microsoft Office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Times New Roman</vt:lpstr>
      <vt:lpstr>Office Theme</vt:lpstr>
      <vt:lpstr>PowerPoint Presentation</vt:lpstr>
      <vt:lpstr>Our Mission</vt:lpstr>
      <vt:lpstr>KING CETSHWAYO DISTRICT AQUATICS   Overall Aim </vt:lpstr>
      <vt:lpstr>PowerPoint Presentation</vt:lpstr>
      <vt:lpstr>PowerPoint Presentation</vt:lpstr>
      <vt:lpstr>PowerPoint Presentation</vt:lpstr>
      <vt:lpstr>PowerPoint Presentation</vt:lpstr>
    </vt:vector>
  </TitlesOfParts>
  <Company>Umgeni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Mission</dc:title>
  <dc:creator>Peter Thompson</dc:creator>
  <cp:lastModifiedBy>Peter Thompson</cp:lastModifiedBy>
  <cp:revision>16</cp:revision>
  <dcterms:created xsi:type="dcterms:W3CDTF">2019-02-05T07:09:36Z</dcterms:created>
  <dcterms:modified xsi:type="dcterms:W3CDTF">2022-05-14T14:12:57Z</dcterms:modified>
</cp:coreProperties>
</file>